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315" r:id="rId4"/>
    <p:sldId id="274" r:id="rId5"/>
    <p:sldId id="275" r:id="rId6"/>
    <p:sldId id="291" r:id="rId7"/>
    <p:sldId id="292" r:id="rId8"/>
    <p:sldId id="293" r:id="rId9"/>
    <p:sldId id="295" r:id="rId10"/>
    <p:sldId id="296" r:id="rId11"/>
    <p:sldId id="297" r:id="rId12"/>
    <p:sldId id="294" r:id="rId13"/>
    <p:sldId id="290" r:id="rId14"/>
    <p:sldId id="289" r:id="rId15"/>
    <p:sldId id="288" r:id="rId16"/>
    <p:sldId id="287" r:id="rId17"/>
    <p:sldId id="286" r:id="rId18"/>
    <p:sldId id="285" r:id="rId19"/>
    <p:sldId id="284" r:id="rId20"/>
    <p:sldId id="283" r:id="rId21"/>
    <p:sldId id="282" r:id="rId22"/>
    <p:sldId id="281" r:id="rId23"/>
    <p:sldId id="298" r:id="rId24"/>
    <p:sldId id="299" r:id="rId25"/>
    <p:sldId id="312" r:id="rId26"/>
    <p:sldId id="300" r:id="rId27"/>
    <p:sldId id="301" r:id="rId28"/>
    <p:sldId id="302" r:id="rId29"/>
    <p:sldId id="309" r:id="rId30"/>
    <p:sldId id="313" r:id="rId31"/>
    <p:sldId id="311" r:id="rId32"/>
    <p:sldId id="314" r:id="rId33"/>
    <p:sldId id="303" r:id="rId34"/>
    <p:sldId id="308" r:id="rId35"/>
    <p:sldId id="310" r:id="rId36"/>
    <p:sldId id="304" r:id="rId37"/>
    <p:sldId id="305" r:id="rId38"/>
    <p:sldId id="30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FB049-138B-40E4-AE08-662583D6CC9F}" v="415" dt="2023-02-17T19:10:59.332"/>
    <p1510:client id="{096B7F9D-8D0B-8DF5-B602-864A2B604A72}" v="113" dt="2023-02-17T19:14:04.128"/>
    <p1510:client id="{13D25F97-7B08-4C26-B2A3-A3D32FFE1EA3}" v="3" dt="2023-02-22T15:31:53.561"/>
    <p1510:client id="{14A7ADCD-FCEA-4A40-965C-A2FF7CAD572A}" v="23" dt="2023-02-17T19:36:12.963"/>
    <p1510:client id="{1FFB4EE2-E755-444C-A33F-7D7BA70FE5DF}" v="674" dt="2023-02-17T19:18:22.886"/>
    <p1510:client id="{3FD7EA4E-31B3-4E39-8198-E508F8CBACD7}" v="303" dt="2023-02-17T18:25:59.785"/>
    <p1510:client id="{4DC50B36-6FDF-4C96-9986-CB739516033B}" v="458" dt="2023-02-17T19:14:10.485"/>
    <p1510:client id="{51407498-EA8C-490C-9D5D-5DFEC7860F42}" v="644" dt="2023-02-17T19:13:33.812"/>
    <p1510:client id="{659BCAD0-AE64-0B42-7CC6-0CD110A1EDD2}" v="41" dt="2023-02-17T17:19:49.039"/>
    <p1510:client id="{65F064DE-F54C-45A2-9E7A-2CEA2BB245B6}" v="415" dt="2023-02-17T19:15:11.488"/>
    <p1510:client id="{6C298DA4-7E61-104A-72C1-18C020D95909}" v="79" dt="2023-02-17T19:17:39.389"/>
    <p1510:client id="{6E231843-B88A-3A44-8672-753C3C26B510}" v="195" dt="2023-02-17T18:47:49.768"/>
    <p1510:client id="{7044B5DF-9F68-B8D4-C8AD-74F7551B96C1}" v="113" dt="2023-02-17T18:33:09.107"/>
    <p1510:client id="{72E33ED4-EDC6-9449-BE5B-72F915B42A93}" v="13" dt="2023-02-24T02:38:14.793"/>
    <p1510:client id="{74CC98FA-3F86-4A0E-8E83-BFDA9E6E66B6}" v="36" dt="2023-02-22T16:40:37.281"/>
    <p1510:client id="{7E96CE5F-2491-E65B-5E95-DAE76B0BF1F3}" v="12" dt="2023-02-24T20:24:33.919"/>
    <p1510:client id="{800B6224-0C0B-4083-A376-49F4C55FD15A}" v="2" dt="2023-03-01T16:26:13.230"/>
    <p1510:client id="{807FCDB5-6DF6-42F3-8558-481D1F56F5C7}" v="162" dt="2023-02-17T19:16:52.995"/>
    <p1510:client id="{8BE88DB2-61B7-4D38-9208-0637C22B6BC1}" v="123" dt="2023-03-02T21:44:07.597"/>
    <p1510:client id="{8E327311-C43D-9DB4-548F-4DE39FDBEE44}" v="309" dt="2023-02-17T19:18:01.264"/>
    <p1510:client id="{A23680FD-6D1D-8DF0-BA40-DEFA29D31872}" v="536" dt="2023-02-17T19:11:39.159"/>
    <p1510:client id="{B879D6AD-8847-42F9-9836-380A48B7E749}" v="343" dt="2023-02-17T19:03:29.719"/>
    <p1510:client id="{C3917830-F705-54EF-443F-4A4DF07DF291}" v="4" dt="2023-02-24T19:51:02.693"/>
    <p1510:client id="{D2E9FBAB-C9B5-4EC4-8528-98CBD75DD8FE}" v="132" dt="2023-02-22T16:40:47.402"/>
    <p1510:client id="{E732100A-788C-2B95-575C-D4250C79D5A7}" v="37" dt="2023-02-18T18:30:48.501"/>
    <p1510:client id="{EA6375B7-D9C5-36AC-39F8-B615752F571D}" v="270" dt="2023-02-18T20:29:58.697"/>
    <p1510:client id="{EA9228C5-D005-5EBF-0AC1-EC05CA451EEF}" v="139" dt="2023-02-17T17:31:21.307"/>
    <p1510:client id="{EB250793-C5E6-1AFF-9E61-F21C50F549C9}" v="32" dt="2023-02-17T18:17:02.318"/>
    <p1510:client id="{ED2372ED-A625-8CB6-0EA3-927C98043CDF}" v="154" dt="2023-02-17T19:15:15.929"/>
    <p1510:client id="{F0D883B1-4FBE-2190-3F3D-C8D00020F1A5}" v="275" dt="2023-02-17T19:14:10.815"/>
    <p1510:client id="{F32B91E6-EECC-7BDA-DB80-E29C8257B436}" v="3" dt="2023-02-17T18:31:21.032"/>
    <p1510:client id="{F49F1B31-F8CB-33E7-3C8D-549E93DA0A1A}" v="4" dt="2023-02-21T22:35:52.062"/>
    <p1510:client id="{FC36280D-7B52-46DF-853C-5C8CCE542C06}" v="170" dt="2023-02-22T17:22:22.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3/3/2023</a:t>
            </a:fld>
            <a:endParaRPr lang="en-US"/>
          </a:p>
        </p:txBody>
      </p:sp>
      <p:sp>
        <p:nvSpPr>
          <p:cNvPr id="8" name="Footer Placeholder 7"/>
          <p:cNvSpPr>
            <a:spLocks noGrp="1"/>
          </p:cNvSpPr>
          <p:nvPr>
            <p:ph type="ftr" sz="quarter" idx="11"/>
          </p:nvPr>
        </p:nvSpPr>
        <p:spPr/>
        <p:txBody>
          <a:bodyPr/>
          <a:lstStyle/>
          <a:p>
            <a:r>
              <a:rPr lang="en-US"/>
              <a:t>IPN-ESIT-Diseño de Mecanismos-Rodolfo Villalobos</a:t>
            </a:r>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3/3/2023</a:t>
            </a:fld>
            <a:endParaRPr lang="en-US"/>
          </a:p>
        </p:txBody>
      </p:sp>
      <p:sp>
        <p:nvSpPr>
          <p:cNvPr id="4" name="Footer Placeholder 3"/>
          <p:cNvSpPr>
            <a:spLocks noGrp="1"/>
          </p:cNvSpPr>
          <p:nvPr>
            <p:ph type="ftr" sz="quarter" idx="11"/>
          </p:nvPr>
        </p:nvSpPr>
        <p:spPr/>
        <p:txBody>
          <a:bodyPr/>
          <a:lstStyle/>
          <a:p>
            <a:r>
              <a:rPr lang="en-US"/>
              <a:t>IPN-ESIT-Diseño de Mecanismos-Rodolfo Villalobos</a:t>
            </a:r>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3/3/2023</a:t>
            </a:fld>
            <a:endParaRPr lang="en-US"/>
          </a:p>
        </p:txBody>
      </p:sp>
      <p:sp>
        <p:nvSpPr>
          <p:cNvPr id="3" name="Footer Placeholder 2"/>
          <p:cNvSpPr>
            <a:spLocks noGrp="1"/>
          </p:cNvSpPr>
          <p:nvPr>
            <p:ph type="ftr" sz="quarter" idx="11"/>
          </p:nvPr>
        </p:nvSpPr>
        <p:spPr/>
        <p:txBody>
          <a:bodyPr/>
          <a:lstStyle/>
          <a:p>
            <a:r>
              <a:rPr lang="en-US"/>
              <a:t>IPN-ESIT-Diseño de Mecanismos-Rodolfo Villalobos</a:t>
            </a:r>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3/3/2023</a:t>
            </a:fld>
            <a:endParaRPr lang="en-US"/>
          </a:p>
        </p:txBody>
      </p:sp>
      <p:sp>
        <p:nvSpPr>
          <p:cNvPr id="8" name="Footer Placeholder 7"/>
          <p:cNvSpPr>
            <a:spLocks noGrp="1"/>
          </p:cNvSpPr>
          <p:nvPr>
            <p:ph type="ftr" sz="quarter" idx="11"/>
          </p:nvPr>
        </p:nvSpPr>
        <p:spPr/>
        <p:txBody>
          <a:bodyPr/>
          <a:lstStyle/>
          <a:p>
            <a:r>
              <a:rPr lang="en-US"/>
              <a:t>IPN-ESIT-Diseño de Mecanismos-Rodolfo Villalobos</a:t>
            </a:r>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3/3/2023</a:t>
            </a:fld>
            <a:endParaRPr lang="en-US"/>
          </a:p>
        </p:txBody>
      </p:sp>
      <p:sp>
        <p:nvSpPr>
          <p:cNvPr id="4" name="Footer Placeholder 3"/>
          <p:cNvSpPr>
            <a:spLocks noGrp="1"/>
          </p:cNvSpPr>
          <p:nvPr>
            <p:ph type="ftr" sz="quarter" idx="11"/>
          </p:nvPr>
        </p:nvSpPr>
        <p:spPr/>
        <p:txBody>
          <a:bodyPr/>
          <a:lstStyle/>
          <a:p>
            <a:r>
              <a:rPr lang="en-US"/>
              <a:t>IPN-ESIT-Diseño de Mecanismos-Rodolfo Villalobos</a:t>
            </a:r>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3/3/2023</a:t>
            </a:fld>
            <a:endParaRPr lang="en-US"/>
          </a:p>
        </p:txBody>
      </p:sp>
      <p:sp>
        <p:nvSpPr>
          <p:cNvPr id="3" name="Footer Placeholder 2"/>
          <p:cNvSpPr>
            <a:spLocks noGrp="1"/>
          </p:cNvSpPr>
          <p:nvPr>
            <p:ph type="ftr" sz="quarter" idx="11"/>
          </p:nvPr>
        </p:nvSpPr>
        <p:spPr/>
        <p:txBody>
          <a:bodyPr/>
          <a:lstStyle/>
          <a:p>
            <a:r>
              <a:rPr lang="en-US"/>
              <a:t>IPN-ESIT-Diseño de Mecanismos-Rodolfo Villalobos</a:t>
            </a:r>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IPN-ESIT-Diseño de Mecanismos-Rodolfo Villalobos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IPN-ESIT-Diseño de Mecanismos-Rodolfo Villalobos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hyperlink" Target="https://www.galleton.net/index.php/es/libros-pdf/libros-de-ingenieria/item/19194-manual-de-engranajes-diseno-manufactura-y-aplicacion-pdf-darle-w-dudley" TargetMode="External"/><Relationship Id="rId7" Type="http://schemas.openxmlformats.org/officeDocument/2006/relationships/hyperlink" Target="https://sites.google.com/site/mecanismos1oima03sap2/elementos-de-maquinas/tipos-de-mecanismos" TargetMode="External"/><Relationship Id="rId2" Type="http://schemas.openxmlformats.org/officeDocument/2006/relationships/hyperlink" Target="https://www.industriasjaguar.com/es/productos/elevacion-traccion/poleas-manuales" TargetMode="External"/><Relationship Id="rId1" Type="http://schemas.openxmlformats.org/officeDocument/2006/relationships/slideLayout" Target="../slideLayouts/slideLayout2.xml"/><Relationship Id="rId6" Type="http://schemas.openxmlformats.org/officeDocument/2006/relationships/hyperlink" Target="https://www.ingenierizando.com/maquinas-y-mecanismos/biela-manivela/" TargetMode="External"/><Relationship Id="rId5" Type="http://schemas.openxmlformats.org/officeDocument/2006/relationships/hyperlink" Target="https://pirhua.udep.edu.pe/bitstream/handle/11042/1278/IME_138.pdf?sequence=1&amp;isAllowed=y" TargetMode="External"/><Relationship Id="rId4" Type="http://schemas.openxmlformats.org/officeDocument/2006/relationships/hyperlink" Target="https://studylib.es/doc/5678132/ficha-t%C3%A9cnica--tornillos--tuercas-y-arandela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w3schools.com/git/git_intro.asp?remote=githu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git-school.github.io/visualizing-git/#free-remote" TargetMode="External"/><Relationship Id="rId2" Type="http://schemas.openxmlformats.org/officeDocument/2006/relationships/hyperlink" Target="https://learngitbranching.js.org/?locale=es_AR"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hoosealicense.com/appendix/" TargetMode="Externa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hyperlink" Target="https://artesanialatina.net/es/hilos-de-algodon/2330-hilo-de-algodon-crudo-para-modelismo-diametro-0-15-mm-largo-40-metros-8421426088014.html" TargetMode="External"/><Relationship Id="rId2" Type="http://schemas.openxmlformats.org/officeDocument/2006/relationships/hyperlink" Target="https://upcommons.upc.edu/bitstream/handle/2099/5463/Article04.pdf?sequence=1&amp;isAllowed=y"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https://tuplasa.com.mx/productos.php"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gif"/><Relationship Id="rId2" Type="http://schemas.openxmlformats.org/officeDocument/2006/relationships/image" Target="../media/image7.jpe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png"/><Relationship Id="rId23" Type="http://schemas.openxmlformats.org/officeDocument/2006/relationships/image" Target="../media/image28.jpe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image" Target="../media/image29.png"/><Relationship Id="rId16"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419">
                <a:cs typeface="Calibri Light"/>
              </a:rPr>
              <a:t>Diseño de mecanismos por computadora.</a:t>
            </a:r>
            <a:r>
              <a:rPr lang="en-US">
                <a:cs typeface="Calibri Light"/>
              </a:rPr>
              <a:t> </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Rodolfo Villalobos Martínez</a:t>
            </a:r>
          </a:p>
          <a:p>
            <a:r>
              <a:rPr lang="en-US">
                <a:cs typeface="Calibri"/>
              </a:rPr>
              <a:t>01/2023</a:t>
            </a:r>
          </a:p>
        </p:txBody>
      </p:sp>
      <p:sp>
        <p:nvSpPr>
          <p:cNvPr id="5" name="Slide Number Placeholder 4">
            <a:extLst>
              <a:ext uri="{FF2B5EF4-FFF2-40B4-BE49-F238E27FC236}">
                <a16:creationId xmlns="" xmlns:a16="http://schemas.microsoft.com/office/drawing/2014/main" id="{11A4CCDC-824D-3F40-84F2-51DCE5319BBC}"/>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4" name="Footer Placeholder 3">
            <a:extLst>
              <a:ext uri="{FF2B5EF4-FFF2-40B4-BE49-F238E27FC236}">
                <a16:creationId xmlns="" xmlns:a16="http://schemas.microsoft.com/office/drawing/2014/main" id="{CF0DB6A9-9590-5314-C1E2-587C2F7099E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 xmlns:a16="http://schemas.microsoft.com/office/drawing/2014/main" id="{A5118D4C-C6A3-79F4-341F-041F7AC84C90}"/>
              </a:ext>
            </a:extLst>
          </p:cNvPr>
          <p:cNvPicPr>
            <a:picLocks noChangeAspect="1"/>
          </p:cNvPicPr>
          <p:nvPr/>
        </p:nvPicPr>
        <p:blipFill>
          <a:blip r:embed="rId2"/>
          <a:stretch>
            <a:fillRect/>
          </a:stretch>
        </p:blipFill>
        <p:spPr>
          <a:xfrm>
            <a:off x="397525" y="337829"/>
            <a:ext cx="1644486" cy="1013061"/>
          </a:xfrm>
          <a:prstGeom prst="rect">
            <a:avLst/>
          </a:prstGeom>
        </p:spPr>
      </p:pic>
      <p:sp>
        <p:nvSpPr>
          <p:cNvPr id="7" name="TextBox 6">
            <a:extLst>
              <a:ext uri="{FF2B5EF4-FFF2-40B4-BE49-F238E27FC236}">
                <a16:creationId xmlns="" xmlns:a16="http://schemas.microsoft.com/office/drawing/2014/main" id="{F20F91F4-34B0-17F9-6099-0D592AA01423}"/>
              </a:ext>
            </a:extLst>
          </p:cNvPr>
          <p:cNvSpPr txBox="1"/>
          <p:nvPr/>
        </p:nvSpPr>
        <p:spPr>
          <a:xfrm>
            <a:off x="843932" y="1547710"/>
            <a:ext cx="10065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cs typeface="Calibri"/>
              </a:rPr>
              <a:t>poliester</a:t>
            </a:r>
            <a:r>
              <a:rPr lang="en-US" sz="1200">
                <a:cs typeface="Calibri"/>
              </a:rPr>
              <a:t> </a:t>
            </a:r>
          </a:p>
        </p:txBody>
      </p:sp>
      <p:pic>
        <p:nvPicPr>
          <p:cNvPr id="8" name="Picture 8" descr="A picture containing text&#10;&#10;Description automatically generated">
            <a:extLst>
              <a:ext uri="{FF2B5EF4-FFF2-40B4-BE49-F238E27FC236}">
                <a16:creationId xmlns="" xmlns:a16="http://schemas.microsoft.com/office/drawing/2014/main" id="{7356EB2C-80EF-9F36-5818-2ABD04B98BF9}"/>
              </a:ext>
            </a:extLst>
          </p:cNvPr>
          <p:cNvPicPr>
            <a:picLocks noChangeAspect="1"/>
          </p:cNvPicPr>
          <p:nvPr/>
        </p:nvPicPr>
        <p:blipFill>
          <a:blip r:embed="rId3"/>
          <a:stretch>
            <a:fillRect/>
          </a:stretch>
        </p:blipFill>
        <p:spPr>
          <a:xfrm rot="-10800000" flipV="1">
            <a:off x="2165585" y="249394"/>
            <a:ext cx="1002830" cy="1128695"/>
          </a:xfrm>
          <a:prstGeom prst="rect">
            <a:avLst/>
          </a:prstGeom>
        </p:spPr>
      </p:pic>
      <p:sp>
        <p:nvSpPr>
          <p:cNvPr id="9" name="TextBox 8">
            <a:extLst>
              <a:ext uri="{FF2B5EF4-FFF2-40B4-BE49-F238E27FC236}">
                <a16:creationId xmlns="" xmlns:a16="http://schemas.microsoft.com/office/drawing/2014/main" id="{DC174695-8478-A2F3-ADC6-CB8FA2851372}"/>
              </a:ext>
            </a:extLst>
          </p:cNvPr>
          <p:cNvSpPr txBox="1"/>
          <p:nvPr/>
        </p:nvSpPr>
        <p:spPr>
          <a:xfrm>
            <a:off x="2165584" y="1365952"/>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cs typeface="Calibri"/>
              </a:rPr>
              <a:t>Tabla</a:t>
            </a:r>
            <a:r>
              <a:rPr lang="en-US" sz="1200">
                <a:cs typeface="Calibri"/>
              </a:rPr>
              <a:t> </a:t>
            </a:r>
            <a:r>
              <a:rPr lang="en-US" sz="1200" err="1">
                <a:cs typeface="Calibri"/>
              </a:rPr>
              <a:t>madera</a:t>
            </a:r>
            <a:r>
              <a:rPr lang="en-US" sz="1200">
                <a:cs typeface="Calibri"/>
              </a:rPr>
              <a:t> </a:t>
            </a:r>
          </a:p>
        </p:txBody>
      </p:sp>
      <p:pic>
        <p:nvPicPr>
          <p:cNvPr id="6" name="Picture 9">
            <a:extLst>
              <a:ext uri="{FF2B5EF4-FFF2-40B4-BE49-F238E27FC236}">
                <a16:creationId xmlns="" xmlns:a16="http://schemas.microsoft.com/office/drawing/2014/main" id="{89B1EEFD-58FC-0AA6-EF84-9BBA13D9A964}"/>
              </a:ext>
            </a:extLst>
          </p:cNvPr>
          <p:cNvPicPr>
            <a:picLocks noChangeAspect="1"/>
          </p:cNvPicPr>
          <p:nvPr/>
        </p:nvPicPr>
        <p:blipFill>
          <a:blip r:embed="rId4"/>
          <a:stretch>
            <a:fillRect/>
          </a:stretch>
        </p:blipFill>
        <p:spPr>
          <a:xfrm>
            <a:off x="307975" y="2024944"/>
            <a:ext cx="1924050" cy="1905000"/>
          </a:xfrm>
          <a:prstGeom prst="rect">
            <a:avLst/>
          </a:prstGeom>
        </p:spPr>
      </p:pic>
      <p:sp>
        <p:nvSpPr>
          <p:cNvPr id="10" name="TextBox 9">
            <a:extLst>
              <a:ext uri="{FF2B5EF4-FFF2-40B4-BE49-F238E27FC236}">
                <a16:creationId xmlns="" xmlns:a16="http://schemas.microsoft.com/office/drawing/2014/main" id="{F6B4038E-020D-EE7C-DCA9-AD5D09CA3909}"/>
              </a:ext>
            </a:extLst>
          </p:cNvPr>
          <p:cNvSpPr txBox="1"/>
          <p:nvPr/>
        </p:nvSpPr>
        <p:spPr>
          <a:xfrm>
            <a:off x="1448741" y="3113851"/>
            <a:ext cx="1119480" cy="646331"/>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Tanque </a:t>
            </a:r>
            <a:r>
              <a:rPr lang="en-US" sz="1200" err="1">
                <a:ea typeface="Calibri"/>
                <a:cs typeface="Calibri"/>
              </a:rPr>
              <a:t>compresor</a:t>
            </a:r>
            <a:r>
              <a:rPr lang="en-US" sz="1200">
                <a:ea typeface="Calibri"/>
                <a:cs typeface="Calibri"/>
              </a:rPr>
              <a:t> de </a:t>
            </a:r>
            <a:r>
              <a:rPr lang="en-US" sz="1200" err="1">
                <a:ea typeface="Calibri"/>
                <a:cs typeface="Calibri"/>
              </a:rPr>
              <a:t>aire</a:t>
            </a:r>
            <a:endParaRPr lang="en-US" sz="1200" err="1"/>
          </a:p>
        </p:txBody>
      </p:sp>
      <p:pic>
        <p:nvPicPr>
          <p:cNvPr id="11" name="Picture 11">
            <a:extLst>
              <a:ext uri="{FF2B5EF4-FFF2-40B4-BE49-F238E27FC236}">
                <a16:creationId xmlns="" xmlns:a16="http://schemas.microsoft.com/office/drawing/2014/main" id="{3AFDFB88-D179-7CED-0D85-0746B9C5D5F2}"/>
              </a:ext>
            </a:extLst>
          </p:cNvPr>
          <p:cNvPicPr>
            <a:picLocks noChangeAspect="1"/>
          </p:cNvPicPr>
          <p:nvPr/>
        </p:nvPicPr>
        <p:blipFill>
          <a:blip r:embed="rId5"/>
          <a:stretch>
            <a:fillRect/>
          </a:stretch>
        </p:blipFill>
        <p:spPr>
          <a:xfrm>
            <a:off x="199437" y="4230511"/>
            <a:ext cx="1275645" cy="1285052"/>
          </a:xfrm>
          <a:prstGeom prst="rect">
            <a:avLst/>
          </a:prstGeom>
        </p:spPr>
      </p:pic>
      <p:pic>
        <p:nvPicPr>
          <p:cNvPr id="3" name="Picture 3" descr="A picture containing black, dark, dishware, tableware&#10;&#10;Description automatically generated">
            <a:extLst>
              <a:ext uri="{FF2B5EF4-FFF2-40B4-BE49-F238E27FC236}">
                <a16:creationId xmlns="" xmlns:a16="http://schemas.microsoft.com/office/drawing/2014/main" id="{1903DB11-13EC-1460-5B27-8EC8192AC016}"/>
              </a:ext>
            </a:extLst>
          </p:cNvPr>
          <p:cNvPicPr>
            <a:picLocks noChangeAspect="1"/>
          </p:cNvPicPr>
          <p:nvPr/>
        </p:nvPicPr>
        <p:blipFill>
          <a:blip r:embed="rId6"/>
          <a:stretch>
            <a:fillRect/>
          </a:stretch>
        </p:blipFill>
        <p:spPr>
          <a:xfrm>
            <a:off x="10763955" y="-2823"/>
            <a:ext cx="1426163" cy="1397941"/>
          </a:xfrm>
          <a:prstGeom prst="rect">
            <a:avLst/>
          </a:prstGeom>
        </p:spPr>
      </p:pic>
      <p:sp>
        <p:nvSpPr>
          <p:cNvPr id="13" name="TextBox 12">
            <a:extLst>
              <a:ext uri="{FF2B5EF4-FFF2-40B4-BE49-F238E27FC236}">
                <a16:creationId xmlns="" xmlns:a16="http://schemas.microsoft.com/office/drawing/2014/main" id="{3364694C-4883-4091-A398-55724D269E77}"/>
              </a:ext>
            </a:extLst>
          </p:cNvPr>
          <p:cNvSpPr txBox="1"/>
          <p:nvPr/>
        </p:nvSpPr>
        <p:spPr>
          <a:xfrm>
            <a:off x="-28224" y="4750740"/>
            <a:ext cx="865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Redondo de </a:t>
            </a:r>
            <a:r>
              <a:rPr lang="en-US" sz="1200" err="1">
                <a:cs typeface="Calibri"/>
              </a:rPr>
              <a:t>aluminio</a:t>
            </a:r>
            <a:endParaRPr lang="en-US" sz="1200">
              <a:cs typeface="Calibri"/>
            </a:endParaRPr>
          </a:p>
        </p:txBody>
      </p:sp>
      <p:sp>
        <p:nvSpPr>
          <p:cNvPr id="4" name="TextBox 3">
            <a:extLst>
              <a:ext uri="{FF2B5EF4-FFF2-40B4-BE49-F238E27FC236}">
                <a16:creationId xmlns="" xmlns:a16="http://schemas.microsoft.com/office/drawing/2014/main" id="{AF741BC0-D5B9-D2F9-75B4-D08FE34E2A74}"/>
              </a:ext>
            </a:extLst>
          </p:cNvPr>
          <p:cNvSpPr txBox="1"/>
          <p:nvPr/>
        </p:nvSpPr>
        <p:spPr>
          <a:xfrm>
            <a:off x="10611555" y="1354666"/>
            <a:ext cx="1580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Redondo de nylon </a:t>
            </a:r>
            <a:endParaRPr lang="en-US" sz="1400"/>
          </a:p>
        </p:txBody>
      </p:sp>
      <p:pic>
        <p:nvPicPr>
          <p:cNvPr id="12" name="Picture 13">
            <a:extLst>
              <a:ext uri="{FF2B5EF4-FFF2-40B4-BE49-F238E27FC236}">
                <a16:creationId xmlns="" xmlns:a16="http://schemas.microsoft.com/office/drawing/2014/main" id="{3ABCCCF6-4EF4-2382-11DB-F3934BD14B4F}"/>
              </a:ext>
            </a:extLst>
          </p:cNvPr>
          <p:cNvPicPr>
            <a:picLocks noChangeAspect="1"/>
          </p:cNvPicPr>
          <p:nvPr/>
        </p:nvPicPr>
        <p:blipFill>
          <a:blip r:embed="rId7"/>
          <a:stretch>
            <a:fillRect/>
          </a:stretch>
        </p:blipFill>
        <p:spPr>
          <a:xfrm>
            <a:off x="3821994" y="251883"/>
            <a:ext cx="1302456" cy="1302456"/>
          </a:xfrm>
          <a:prstGeom prst="rect">
            <a:avLst/>
          </a:prstGeom>
        </p:spPr>
      </p:pic>
      <p:pic>
        <p:nvPicPr>
          <p:cNvPr id="14" name="Picture 14">
            <a:extLst>
              <a:ext uri="{FF2B5EF4-FFF2-40B4-BE49-F238E27FC236}">
                <a16:creationId xmlns="" xmlns:a16="http://schemas.microsoft.com/office/drawing/2014/main" id="{24E6CD05-DB5E-BB37-2D2D-23B98B737E8E}"/>
              </a:ext>
            </a:extLst>
          </p:cNvPr>
          <p:cNvPicPr>
            <a:picLocks noChangeAspect="1"/>
          </p:cNvPicPr>
          <p:nvPr/>
        </p:nvPicPr>
        <p:blipFill>
          <a:blip r:embed="rId8"/>
          <a:stretch>
            <a:fillRect/>
          </a:stretch>
        </p:blipFill>
        <p:spPr>
          <a:xfrm>
            <a:off x="5749807" y="119474"/>
            <a:ext cx="1397941" cy="1397941"/>
          </a:xfrm>
          <a:prstGeom prst="rect">
            <a:avLst/>
          </a:prstGeom>
        </p:spPr>
      </p:pic>
      <p:sp>
        <p:nvSpPr>
          <p:cNvPr id="15" name="TextBox 14">
            <a:extLst>
              <a:ext uri="{FF2B5EF4-FFF2-40B4-BE49-F238E27FC236}">
                <a16:creationId xmlns="" xmlns:a16="http://schemas.microsoft.com/office/drawing/2014/main" id="{DD477AB7-C30F-E5C7-8A18-6F80C63FB206}"/>
              </a:ext>
            </a:extLst>
          </p:cNvPr>
          <p:cNvSpPr txBox="1"/>
          <p:nvPr/>
        </p:nvSpPr>
        <p:spPr>
          <a:xfrm>
            <a:off x="6013213" y="1356544"/>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Polin </a:t>
            </a:r>
            <a:r>
              <a:rPr lang="en-US" sz="1200" err="1">
                <a:cs typeface="Calibri"/>
              </a:rPr>
              <a:t>madera</a:t>
            </a:r>
            <a:r>
              <a:rPr lang="en-US" sz="1200">
                <a:cs typeface="Calibri"/>
              </a:rPr>
              <a:t> </a:t>
            </a:r>
          </a:p>
        </p:txBody>
      </p:sp>
      <p:pic>
        <p:nvPicPr>
          <p:cNvPr id="16" name="Picture 16">
            <a:extLst>
              <a:ext uri="{FF2B5EF4-FFF2-40B4-BE49-F238E27FC236}">
                <a16:creationId xmlns="" xmlns:a16="http://schemas.microsoft.com/office/drawing/2014/main" id="{1EECAC5C-FD5A-CAD0-4694-AE466D322364}"/>
              </a:ext>
            </a:extLst>
          </p:cNvPr>
          <p:cNvPicPr>
            <a:picLocks noChangeAspect="1"/>
          </p:cNvPicPr>
          <p:nvPr/>
        </p:nvPicPr>
        <p:blipFill rotWithShape="1">
          <a:blip r:embed="rId9"/>
          <a:srcRect t="13645" r="-191" b="-29"/>
          <a:stretch/>
        </p:blipFill>
        <p:spPr>
          <a:xfrm>
            <a:off x="5702772" y="2026398"/>
            <a:ext cx="3627506" cy="1394937"/>
          </a:xfrm>
          <a:prstGeom prst="rect">
            <a:avLst/>
          </a:prstGeom>
        </p:spPr>
      </p:pic>
      <p:pic>
        <p:nvPicPr>
          <p:cNvPr id="17" name="Picture 17">
            <a:extLst>
              <a:ext uri="{FF2B5EF4-FFF2-40B4-BE49-F238E27FC236}">
                <a16:creationId xmlns="" xmlns:a16="http://schemas.microsoft.com/office/drawing/2014/main" id="{9F39E050-F990-A232-FCFA-75C3A21B5138}"/>
              </a:ext>
            </a:extLst>
          </p:cNvPr>
          <p:cNvPicPr>
            <a:picLocks noChangeAspect="1"/>
          </p:cNvPicPr>
          <p:nvPr/>
        </p:nvPicPr>
        <p:blipFill>
          <a:blip r:embed="rId10"/>
          <a:stretch>
            <a:fillRect/>
          </a:stretch>
        </p:blipFill>
        <p:spPr>
          <a:xfrm>
            <a:off x="2754351" y="2980332"/>
            <a:ext cx="2120591" cy="1361969"/>
          </a:xfrm>
          <a:prstGeom prst="rect">
            <a:avLst/>
          </a:prstGeom>
        </p:spPr>
      </p:pic>
      <p:sp>
        <p:nvSpPr>
          <p:cNvPr id="2" name="TextBox 1">
            <a:extLst>
              <a:ext uri="{FF2B5EF4-FFF2-40B4-BE49-F238E27FC236}">
                <a16:creationId xmlns="" xmlns:a16="http://schemas.microsoft.com/office/drawing/2014/main" id="{662800EC-BD56-0AFD-3274-AAE4075FB3FE}"/>
              </a:ext>
            </a:extLst>
          </p:cNvPr>
          <p:cNvSpPr txBox="1"/>
          <p:nvPr/>
        </p:nvSpPr>
        <p:spPr>
          <a:xfrm>
            <a:off x="2925702" y="2784592"/>
            <a:ext cx="658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Lana </a:t>
            </a:r>
            <a:endParaRPr lang="en-US"/>
          </a:p>
        </p:txBody>
      </p:sp>
      <p:sp>
        <p:nvSpPr>
          <p:cNvPr id="19" name="Rectangle 18">
            <a:extLst>
              <a:ext uri="{FF2B5EF4-FFF2-40B4-BE49-F238E27FC236}">
                <a16:creationId xmlns="" xmlns:a16="http://schemas.microsoft.com/office/drawing/2014/main" id="{1BC96589-9A6F-A589-C970-30189844EA3C}"/>
              </a:ext>
            </a:extLst>
          </p:cNvPr>
          <p:cNvSpPr/>
          <p:nvPr/>
        </p:nvSpPr>
        <p:spPr>
          <a:xfrm>
            <a:off x="3205975" y="4218876"/>
            <a:ext cx="1300976" cy="232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Calibri"/>
              </a:rPr>
              <a:t>Angulo de </a:t>
            </a:r>
            <a:r>
              <a:rPr lang="en-US" sz="1200" err="1">
                <a:solidFill>
                  <a:schemeClr val="tx1"/>
                </a:solidFill>
                <a:cs typeface="Calibri"/>
              </a:rPr>
              <a:t>acero</a:t>
            </a:r>
            <a:r>
              <a:rPr lang="en-US" sz="1200">
                <a:solidFill>
                  <a:schemeClr val="tx1"/>
                </a:solidFill>
                <a:cs typeface="Calibri"/>
              </a:rPr>
              <a:t> </a:t>
            </a:r>
            <a:endParaRPr lang="en-US" sz="1200">
              <a:solidFill>
                <a:schemeClr val="tx1"/>
              </a:solidFill>
            </a:endParaRPr>
          </a:p>
        </p:txBody>
      </p:sp>
      <p:sp>
        <p:nvSpPr>
          <p:cNvPr id="20" name="TextBox 19">
            <a:extLst>
              <a:ext uri="{FF2B5EF4-FFF2-40B4-BE49-F238E27FC236}">
                <a16:creationId xmlns="" xmlns:a16="http://schemas.microsoft.com/office/drawing/2014/main" id="{613E2C1A-6B8A-2668-56B5-503975282B3B}"/>
              </a:ext>
            </a:extLst>
          </p:cNvPr>
          <p:cNvSpPr txBox="1"/>
          <p:nvPr/>
        </p:nvSpPr>
        <p:spPr>
          <a:xfrm>
            <a:off x="6679259" y="3396073"/>
            <a:ext cx="310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Motor </a:t>
            </a:r>
            <a:r>
              <a:rPr lang="en-US" sz="1200" err="1">
                <a:cs typeface="Calibri"/>
              </a:rPr>
              <a:t>electrico</a:t>
            </a:r>
            <a:r>
              <a:rPr lang="en-US">
                <a:cs typeface="Calibri"/>
              </a:rPr>
              <a:t> </a:t>
            </a:r>
            <a:endParaRPr lang="en-US"/>
          </a:p>
        </p:txBody>
      </p:sp>
      <p:pic>
        <p:nvPicPr>
          <p:cNvPr id="21" name="Picture 21" descr="A picture containing graphical user interface&#10;&#10;Description automatically generated">
            <a:extLst>
              <a:ext uri="{FF2B5EF4-FFF2-40B4-BE49-F238E27FC236}">
                <a16:creationId xmlns="" xmlns:a16="http://schemas.microsoft.com/office/drawing/2014/main" id="{FEAE9D02-79C5-B7F2-0D37-267303394498}"/>
              </a:ext>
            </a:extLst>
          </p:cNvPr>
          <p:cNvPicPr>
            <a:picLocks noChangeAspect="1"/>
          </p:cNvPicPr>
          <p:nvPr/>
        </p:nvPicPr>
        <p:blipFill>
          <a:blip r:embed="rId11"/>
          <a:stretch>
            <a:fillRect/>
          </a:stretch>
        </p:blipFill>
        <p:spPr>
          <a:xfrm>
            <a:off x="2974740" y="1894652"/>
            <a:ext cx="1576447" cy="970845"/>
          </a:xfrm>
          <a:prstGeom prst="rect">
            <a:avLst/>
          </a:prstGeom>
        </p:spPr>
      </p:pic>
      <p:sp>
        <p:nvSpPr>
          <p:cNvPr id="22" name="Slide Number Placeholder 21">
            <a:extLst>
              <a:ext uri="{FF2B5EF4-FFF2-40B4-BE49-F238E27FC236}">
                <a16:creationId xmlns="" xmlns:a16="http://schemas.microsoft.com/office/drawing/2014/main" id="{53F70A85-A9E6-EBB6-5EA5-FF4B0360A072}"/>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18" name="Footer Placeholder 17">
            <a:extLst>
              <a:ext uri="{FF2B5EF4-FFF2-40B4-BE49-F238E27FC236}">
                <a16:creationId xmlns="" xmlns:a16="http://schemas.microsoft.com/office/drawing/2014/main" id="{0EE9CD05-BE24-CCB9-219E-E884CE9C1BC9}"/>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41849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BAF958-D641-CF34-98B7-CE15067F820E}"/>
              </a:ext>
            </a:extLst>
          </p:cNvPr>
          <p:cNvSpPr>
            <a:spLocks noGrp="1"/>
          </p:cNvSpPr>
          <p:nvPr>
            <p:ph type="title"/>
          </p:nvPr>
        </p:nvSpPr>
        <p:spPr/>
        <p:txBody>
          <a:bodyPr/>
          <a:lstStyle/>
          <a:p>
            <a:r>
              <a:rPr lang="en-US">
                <a:cs typeface="Calibri Light"/>
              </a:rPr>
              <a:t>Manual de </a:t>
            </a:r>
            <a:r>
              <a:rPr lang="en-US" err="1">
                <a:cs typeface="Calibri Light"/>
              </a:rPr>
              <a:t>diseño</a:t>
            </a:r>
            <a:r>
              <a:rPr lang="en-US">
                <a:cs typeface="Calibri Light"/>
              </a:rPr>
              <a:t> (formulas)</a:t>
            </a:r>
            <a:endParaRPr lang="en-US"/>
          </a:p>
        </p:txBody>
      </p:sp>
      <p:sp>
        <p:nvSpPr>
          <p:cNvPr id="3" name="Content Placeholder 2">
            <a:extLst>
              <a:ext uri="{FF2B5EF4-FFF2-40B4-BE49-F238E27FC236}">
                <a16:creationId xmlns="" xmlns:a16="http://schemas.microsoft.com/office/drawing/2014/main" id="{3D3B7D29-15EF-5283-0B03-189CFD4E3321}"/>
              </a:ext>
            </a:extLst>
          </p:cNvPr>
          <p:cNvSpPr>
            <a:spLocks noGrp="1"/>
          </p:cNvSpPr>
          <p:nvPr>
            <p:ph idx="1"/>
          </p:nvPr>
        </p:nvSpPr>
        <p:spPr/>
        <p:txBody>
          <a:bodyPr vert="horz" lIns="91440" tIns="45720" rIns="91440" bIns="45720" rtlCol="0" anchor="t">
            <a:normAutofit/>
          </a:bodyPr>
          <a:lstStyle/>
          <a:p>
            <a:r>
              <a:rPr lang="en-US" sz="2000" err="1">
                <a:cs typeface="Calibri"/>
              </a:rPr>
              <a:t>Poleas</a:t>
            </a:r>
            <a:r>
              <a:rPr lang="en-US" sz="2000">
                <a:cs typeface="Calibri"/>
              </a:rPr>
              <a:t>: </a:t>
            </a:r>
            <a:r>
              <a:rPr lang="en-US" sz="2000">
                <a:ea typeface="+mn-lt"/>
                <a:cs typeface="+mn-lt"/>
                <a:hlinkClick r:id="rId2"/>
              </a:rPr>
              <a:t>https://www.industriasjaguar.com/es/productos/elevacion-traccion/poleas-manuales</a:t>
            </a:r>
            <a:endParaRPr lang="en-US" sz="2000">
              <a:ea typeface="+mn-lt"/>
              <a:cs typeface="+mn-lt"/>
            </a:endParaRPr>
          </a:p>
          <a:p>
            <a:r>
              <a:rPr lang="en-US" sz="2000" err="1">
                <a:cs typeface="Calibri"/>
              </a:rPr>
              <a:t>Engranajes</a:t>
            </a:r>
            <a:r>
              <a:rPr lang="en-US" sz="2000">
                <a:cs typeface="Calibri"/>
              </a:rPr>
              <a:t>: </a:t>
            </a:r>
            <a:r>
              <a:rPr lang="en-US" sz="2000">
                <a:ea typeface="+mn-lt"/>
                <a:cs typeface="+mn-lt"/>
                <a:hlinkClick r:id="rId3"/>
              </a:rPr>
              <a:t>Manual de Engranajes Diseño, Manufactura y Aplicación (PDF) - Darle W. Dudley. (galleton.net)</a:t>
            </a:r>
            <a:endParaRPr lang="en-US" sz="2000">
              <a:cs typeface="Calibri"/>
            </a:endParaRPr>
          </a:p>
          <a:p>
            <a:r>
              <a:rPr lang="en-US" sz="2000">
                <a:cs typeface="Calibri"/>
              </a:rPr>
              <a:t>Tornillos: </a:t>
            </a:r>
            <a:r>
              <a:rPr lang="en-US" sz="2000">
                <a:ea typeface="+mn-lt"/>
                <a:cs typeface="+mn-lt"/>
                <a:hlinkClick r:id="rId4"/>
              </a:rPr>
              <a:t>Ficha Técnica: Tornillos, tuercas y arandelas (studylib.es)</a:t>
            </a:r>
            <a:endParaRPr lang="en-US" sz="2000">
              <a:cs typeface="Calibri"/>
            </a:endParaRPr>
          </a:p>
          <a:p>
            <a:r>
              <a:rPr lang="en-US" sz="2000">
                <a:ea typeface="Calibri"/>
                <a:cs typeface="Calibri"/>
              </a:rPr>
              <a:t>Levas:</a:t>
            </a:r>
            <a:r>
              <a:rPr lang="en-US" sz="2000">
                <a:ea typeface="+mn-lt"/>
                <a:cs typeface="+mn-lt"/>
                <a:hlinkClick r:id="rId5"/>
              </a:rPr>
              <a:t>(Microsoft Word - 1. Car\341tula, dedicatoria, pr\363logo, resumen, \355ndice) (udep.edu.pe)</a:t>
            </a:r>
            <a:endParaRPr lang="en-US" sz="2000">
              <a:ea typeface="Calibri"/>
              <a:cs typeface="Calibri"/>
            </a:endParaRPr>
          </a:p>
          <a:p>
            <a:r>
              <a:rPr lang="en-US" sz="2000">
                <a:ea typeface="Calibri"/>
                <a:cs typeface="Calibri"/>
              </a:rPr>
              <a:t>Biela-</a:t>
            </a:r>
            <a:r>
              <a:rPr lang="en-US" sz="2000" err="1">
                <a:ea typeface="Calibri"/>
                <a:cs typeface="Calibri"/>
              </a:rPr>
              <a:t>Manivela</a:t>
            </a:r>
            <a:r>
              <a:rPr lang="en-US" sz="2000">
                <a:ea typeface="Calibri"/>
                <a:cs typeface="Calibri"/>
              </a:rPr>
              <a:t>: </a:t>
            </a:r>
            <a:r>
              <a:rPr lang="en-US" sz="2000">
                <a:ea typeface="+mn-lt"/>
                <a:cs typeface="+mn-lt"/>
                <a:hlinkClick r:id="rId6"/>
              </a:rPr>
              <a:t>▷ Mecanismo biela-manivela: qué es, aplicaciones, fórmula... (ingenierizando.com)</a:t>
            </a:r>
          </a:p>
          <a:p>
            <a:r>
              <a:rPr lang="en-US" sz="2000" err="1">
                <a:cs typeface="Calibri" panose="020F0502020204030204"/>
              </a:rPr>
              <a:t>Tipos</a:t>
            </a:r>
            <a:r>
              <a:rPr lang="en-US" sz="2000">
                <a:cs typeface="Calibri" panose="020F0502020204030204"/>
              </a:rPr>
              <a:t> de </a:t>
            </a:r>
            <a:r>
              <a:rPr lang="en-US" sz="2000" err="1">
                <a:cs typeface="Calibri" panose="020F0502020204030204"/>
              </a:rPr>
              <a:t>mecanismos</a:t>
            </a:r>
            <a:r>
              <a:rPr lang="en-US" sz="2000">
                <a:cs typeface="Calibri" panose="020F0502020204030204"/>
              </a:rPr>
              <a:t>: </a:t>
            </a:r>
            <a:r>
              <a:rPr lang="en-US" sz="2000">
                <a:ea typeface="+mn-lt"/>
                <a:cs typeface="+mn-lt"/>
                <a:hlinkClick r:id="rId7"/>
              </a:rPr>
              <a:t>https://sites.google.com/site/mecanismos1oima03sap2/elementos-de-maquinas/tipos-de-mecanismos</a:t>
            </a:r>
            <a:endParaRPr lang="en-US" sz="2000">
              <a:ea typeface="+mn-lt"/>
              <a:cs typeface="+mn-lt"/>
            </a:endParaRPr>
          </a:p>
          <a:p>
            <a:endParaRPr lang="en-US" sz="2000">
              <a:cs typeface="Calibri" panose="020F0502020204030204"/>
            </a:endParaRPr>
          </a:p>
        </p:txBody>
      </p:sp>
      <p:sp>
        <p:nvSpPr>
          <p:cNvPr id="5" name="Slide Number Placeholder 4">
            <a:extLst>
              <a:ext uri="{FF2B5EF4-FFF2-40B4-BE49-F238E27FC236}">
                <a16:creationId xmlns="" xmlns:a16="http://schemas.microsoft.com/office/drawing/2014/main" id="{F7FD0848-5E4D-BFF0-832F-038E651BA1B5}"/>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4" name="Footer Placeholder 3">
            <a:extLst>
              <a:ext uri="{FF2B5EF4-FFF2-40B4-BE49-F238E27FC236}">
                <a16:creationId xmlns="" xmlns:a16="http://schemas.microsoft.com/office/drawing/2014/main" id="{68E85214-1AC6-EB7A-6378-A1A1013D413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01000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C6C37-F6BA-A7E0-86D6-D1ECDCEB1E2E}"/>
              </a:ext>
            </a:extLst>
          </p:cNvPr>
          <p:cNvSpPr>
            <a:spLocks noGrp="1"/>
          </p:cNvSpPr>
          <p:nvPr>
            <p:ph type="title"/>
          </p:nvPr>
        </p:nvSpPr>
        <p:spPr/>
        <p:txBody>
          <a:bodyPr/>
          <a:lstStyle/>
          <a:p>
            <a:r>
              <a:rPr lang="en-US"/>
              <a:t>¿</a:t>
            </a:r>
            <a:r>
              <a:rPr lang="en-US" err="1"/>
              <a:t>Qué</a:t>
            </a:r>
            <a:r>
              <a:rPr lang="en-US"/>
              <a:t> es Git?</a:t>
            </a:r>
          </a:p>
          <a:p>
            <a:endParaRPr lang="en-US">
              <a:cs typeface="Calibri Light"/>
            </a:endParaRPr>
          </a:p>
        </p:txBody>
      </p:sp>
      <p:sp>
        <p:nvSpPr>
          <p:cNvPr id="3" name="Content Placeholder 2">
            <a:extLst>
              <a:ext uri="{FF2B5EF4-FFF2-40B4-BE49-F238E27FC236}">
                <a16:creationId xmlns="" xmlns:a16="http://schemas.microsoft.com/office/drawing/2014/main" id="{C952C742-456D-FBD6-2F55-22D8ED7B3B5C}"/>
              </a:ext>
            </a:extLst>
          </p:cNvPr>
          <p:cNvSpPr>
            <a:spLocks noGrp="1"/>
          </p:cNvSpPr>
          <p:nvPr>
            <p:ph idx="1"/>
          </p:nvPr>
        </p:nvSpPr>
        <p:spPr/>
        <p:txBody>
          <a:bodyPr vert="horz" lIns="91440" tIns="45720" rIns="91440" bIns="45720" rtlCol="0" anchor="t">
            <a:normAutofit/>
          </a:bodyPr>
          <a:lstStyle/>
          <a:p>
            <a:r>
              <a:rPr lang="en-US" dirty="0" err="1">
                <a:ea typeface="+mn-lt"/>
                <a:cs typeface="+mn-lt"/>
              </a:rPr>
              <a:t>Git</a:t>
            </a:r>
            <a:r>
              <a:rPr lang="en-US" dirty="0">
                <a:ea typeface="+mn-lt"/>
                <a:cs typeface="+mn-lt"/>
              </a:rPr>
              <a:t> </a:t>
            </a:r>
            <a:r>
              <a:rPr lang="en-US" dirty="0" err="1">
                <a:ea typeface="+mn-lt"/>
                <a:cs typeface="+mn-lt"/>
              </a:rPr>
              <a:t>es</a:t>
            </a:r>
            <a:r>
              <a:rPr lang="en-US" dirty="0">
                <a:ea typeface="+mn-lt"/>
                <a:cs typeface="+mn-lt"/>
              </a:rPr>
              <a:t> un popular </a:t>
            </a:r>
            <a:r>
              <a:rPr lang="en-US" dirty="0" err="1">
                <a:ea typeface="+mn-lt"/>
                <a:cs typeface="+mn-lt"/>
              </a:rPr>
              <a:t>sistema</a:t>
            </a:r>
            <a:r>
              <a:rPr lang="en-US" dirty="0">
                <a:ea typeface="+mn-lt"/>
                <a:cs typeface="+mn-lt"/>
              </a:rPr>
              <a:t> de control de </a:t>
            </a:r>
            <a:r>
              <a:rPr lang="en-US" dirty="0" err="1">
                <a:ea typeface="+mn-lt"/>
                <a:cs typeface="+mn-lt"/>
              </a:rPr>
              <a:t>versiones</a:t>
            </a:r>
            <a:r>
              <a:rPr lang="en-US" dirty="0">
                <a:ea typeface="+mn-lt"/>
                <a:cs typeface="+mn-lt"/>
              </a:rPr>
              <a:t>. </a:t>
            </a:r>
            <a:r>
              <a:rPr lang="en-US" dirty="0" err="1">
                <a:ea typeface="+mn-lt"/>
                <a:cs typeface="+mn-lt"/>
              </a:rPr>
              <a:t>Fue</a:t>
            </a:r>
            <a:r>
              <a:rPr lang="en-US" dirty="0">
                <a:ea typeface="+mn-lt"/>
                <a:cs typeface="+mn-lt"/>
              </a:rPr>
              <a:t> </a:t>
            </a:r>
            <a:r>
              <a:rPr lang="en-US" dirty="0" err="1">
                <a:ea typeface="+mn-lt"/>
                <a:cs typeface="+mn-lt"/>
              </a:rPr>
              <a:t>creado</a:t>
            </a:r>
            <a:r>
              <a:rPr lang="en-US" dirty="0">
                <a:ea typeface="+mn-lt"/>
                <a:cs typeface="+mn-lt"/>
              </a:rPr>
              <a:t> </a:t>
            </a:r>
            <a:r>
              <a:rPr lang="en-US" dirty="0" err="1">
                <a:ea typeface="+mn-lt"/>
                <a:cs typeface="+mn-lt"/>
              </a:rPr>
              <a:t>por</a:t>
            </a:r>
            <a:r>
              <a:rPr lang="en-US" dirty="0">
                <a:ea typeface="+mn-lt"/>
                <a:cs typeface="+mn-lt"/>
              </a:rPr>
              <a:t> Linus Torvalds </a:t>
            </a:r>
            <a:r>
              <a:rPr lang="en-US" dirty="0" err="1">
                <a:ea typeface="+mn-lt"/>
                <a:cs typeface="+mn-lt"/>
              </a:rPr>
              <a:t>en</a:t>
            </a:r>
            <a:r>
              <a:rPr lang="en-US" dirty="0">
                <a:ea typeface="+mn-lt"/>
                <a:cs typeface="+mn-lt"/>
              </a:rPr>
              <a:t> 2005, y ha </a:t>
            </a:r>
            <a:r>
              <a:rPr lang="en-US" dirty="0" err="1">
                <a:ea typeface="+mn-lt"/>
                <a:cs typeface="+mn-lt"/>
              </a:rPr>
              <a:t>sido</a:t>
            </a:r>
            <a:r>
              <a:rPr lang="en-US" dirty="0">
                <a:ea typeface="+mn-lt"/>
                <a:cs typeface="+mn-lt"/>
              </a:rPr>
              <a:t> </a:t>
            </a:r>
            <a:r>
              <a:rPr lang="en-US" dirty="0" err="1">
                <a:ea typeface="+mn-lt"/>
                <a:cs typeface="+mn-lt"/>
              </a:rPr>
              <a:t>mantenido</a:t>
            </a:r>
            <a:r>
              <a:rPr lang="en-US" dirty="0">
                <a:ea typeface="+mn-lt"/>
                <a:cs typeface="+mn-lt"/>
              </a:rPr>
              <a:t> </a:t>
            </a:r>
            <a:r>
              <a:rPr lang="en-US" dirty="0" err="1">
                <a:ea typeface="+mn-lt"/>
                <a:cs typeface="+mn-lt"/>
              </a:rPr>
              <a:t>por</a:t>
            </a:r>
            <a:r>
              <a:rPr lang="en-US" dirty="0">
                <a:ea typeface="+mn-lt"/>
                <a:cs typeface="+mn-lt"/>
              </a:rPr>
              <a:t> </a:t>
            </a:r>
            <a:r>
              <a:rPr lang="en-US" dirty="0" err="1">
                <a:ea typeface="+mn-lt"/>
                <a:cs typeface="+mn-lt"/>
              </a:rPr>
              <a:t>Junio</a:t>
            </a:r>
            <a:r>
              <a:rPr lang="en-US" dirty="0">
                <a:ea typeface="+mn-lt"/>
                <a:cs typeface="+mn-lt"/>
              </a:rPr>
              <a:t> Hamano </a:t>
            </a:r>
            <a:r>
              <a:rPr lang="en-US" dirty="0" err="1">
                <a:ea typeface="+mn-lt"/>
                <a:cs typeface="+mn-lt"/>
              </a:rPr>
              <a:t>desde</a:t>
            </a:r>
            <a:r>
              <a:rPr lang="en-US" dirty="0">
                <a:ea typeface="+mn-lt"/>
                <a:cs typeface="+mn-lt"/>
              </a:rPr>
              <a:t> </a:t>
            </a:r>
            <a:r>
              <a:rPr lang="en-US" dirty="0" err="1">
                <a:ea typeface="+mn-lt"/>
                <a:cs typeface="+mn-lt"/>
              </a:rPr>
              <a:t>entonces</a:t>
            </a:r>
            <a:r>
              <a:rPr lang="en-US" dirty="0">
                <a:ea typeface="+mn-lt"/>
                <a:cs typeface="+mn-lt"/>
              </a:rPr>
              <a:t>.</a:t>
            </a:r>
            <a:endParaRPr lang="en-US" dirty="0">
              <a:cs typeface="Calibri" panose="020F0502020204030204"/>
            </a:endParaRPr>
          </a:p>
          <a:p>
            <a:r>
              <a:rPr lang="en-US" dirty="0">
                <a:ea typeface="+mn-lt"/>
                <a:cs typeface="+mn-lt"/>
              </a:rPr>
              <a:t>Se </a:t>
            </a:r>
            <a:r>
              <a:rPr lang="en-US" dirty="0" err="1">
                <a:ea typeface="+mn-lt"/>
                <a:cs typeface="+mn-lt"/>
              </a:rPr>
              <a:t>utiliza</a:t>
            </a:r>
            <a:r>
              <a:rPr lang="en-US" dirty="0">
                <a:ea typeface="+mn-lt"/>
                <a:cs typeface="+mn-lt"/>
              </a:rPr>
              <a:t> </a:t>
            </a:r>
            <a:r>
              <a:rPr lang="en-US" dirty="0" smtClean="0">
                <a:ea typeface="+mn-lt"/>
                <a:cs typeface="+mn-lt"/>
              </a:rPr>
              <a:t>para:</a:t>
            </a:r>
            <a:r>
              <a:rPr lang="es-MX" dirty="0">
                <a:ea typeface="+mn-lt"/>
                <a:cs typeface="+mn-lt"/>
              </a:rPr>
              <a:t>lo que significa que un clon local del proyecto es un repositorio de control de versiones completo.</a:t>
            </a:r>
            <a:endParaRPr lang="en-US" dirty="0"/>
          </a:p>
          <a:p>
            <a:endParaRPr lang="en-US" dirty="0">
              <a:cs typeface="Calibri"/>
            </a:endParaRPr>
          </a:p>
        </p:txBody>
      </p:sp>
      <p:sp>
        <p:nvSpPr>
          <p:cNvPr id="4" name="Footer Placeholder 3">
            <a:extLst>
              <a:ext uri="{FF2B5EF4-FFF2-40B4-BE49-F238E27FC236}">
                <a16:creationId xmlns="" xmlns:a16="http://schemas.microsoft.com/office/drawing/2014/main" id="{D9EA5E2B-9159-393C-1E46-B6BA1B986A2E}"/>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10834633-60F7-5B0B-EE11-49024FFC564A}"/>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6" name="TextBox 5">
            <a:extLst>
              <a:ext uri="{FF2B5EF4-FFF2-40B4-BE49-F238E27FC236}">
                <a16:creationId xmlns="" xmlns:a16="http://schemas.microsoft.com/office/drawing/2014/main" id="{0DAD16EC-8050-44B7-48DA-4166C7837D88}"/>
              </a:ext>
            </a:extLst>
          </p:cNvPr>
          <p:cNvSpPr txBox="1"/>
          <p:nvPr/>
        </p:nvSpPr>
        <p:spPr>
          <a:xfrm>
            <a:off x="4042144" y="5566144"/>
            <a:ext cx="5950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2"/>
              </a:rPr>
              <a:t>Introducción a Git y GitHub (w3schools.com)</a:t>
            </a:r>
            <a:endParaRPr lang="en-US"/>
          </a:p>
        </p:txBody>
      </p:sp>
    </p:spTree>
    <p:extLst>
      <p:ext uri="{BB962C8B-B14F-4D97-AF65-F5344CB8AC3E}">
        <p14:creationId xmlns:p14="http://schemas.microsoft.com/office/powerpoint/2010/main" val="418246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9F460-82A5-89C9-616E-29651CCD1AFF}"/>
              </a:ext>
            </a:extLst>
          </p:cNvPr>
          <p:cNvSpPr>
            <a:spLocks noGrp="1"/>
          </p:cNvSpPr>
          <p:nvPr>
            <p:ph type="title"/>
          </p:nvPr>
        </p:nvSpPr>
        <p:spPr/>
        <p:txBody>
          <a:bodyPr/>
          <a:lstStyle/>
          <a:p>
            <a:r>
              <a:rPr lang="en-US">
                <a:ea typeface="+mj-lt"/>
                <a:cs typeface="+mj-lt"/>
              </a:rPr>
              <a:t>¿</a:t>
            </a:r>
            <a:r>
              <a:rPr lang="en-US" err="1">
                <a:ea typeface="+mj-lt"/>
                <a:cs typeface="+mj-lt"/>
              </a:rPr>
              <a:t>Qué</a:t>
            </a:r>
            <a:r>
              <a:rPr lang="en-US">
                <a:ea typeface="+mj-lt"/>
                <a:cs typeface="+mj-lt"/>
              </a:rPr>
              <a:t> </a:t>
            </a:r>
            <a:r>
              <a:rPr lang="en-US" err="1">
                <a:ea typeface="+mj-lt"/>
                <a:cs typeface="+mj-lt"/>
              </a:rPr>
              <a:t>hace</a:t>
            </a:r>
            <a:r>
              <a:rPr lang="en-US">
                <a:ea typeface="+mj-lt"/>
                <a:cs typeface="+mj-lt"/>
              </a:rPr>
              <a:t> Git?</a:t>
            </a:r>
            <a:endParaRPr lang="en-US"/>
          </a:p>
        </p:txBody>
      </p:sp>
      <p:sp>
        <p:nvSpPr>
          <p:cNvPr id="3" name="Content Placeholder 2">
            <a:extLst>
              <a:ext uri="{FF2B5EF4-FFF2-40B4-BE49-F238E27FC236}">
                <a16:creationId xmlns="" xmlns:a16="http://schemas.microsoft.com/office/drawing/2014/main" id="{B578493B-C819-9D87-DBCB-B3BDA7CDB40A}"/>
              </a:ext>
            </a:extLst>
          </p:cNvPr>
          <p:cNvSpPr>
            <a:spLocks noGrp="1"/>
          </p:cNvSpPr>
          <p:nvPr>
            <p:ph idx="1"/>
          </p:nvPr>
        </p:nvSpPr>
        <p:spPr/>
        <p:txBody>
          <a:bodyPr vert="horz" lIns="91440" tIns="45720" rIns="91440" bIns="45720" rtlCol="0" anchor="t">
            <a:normAutofit/>
          </a:bodyPr>
          <a:lstStyle/>
          <a:p>
            <a:r>
              <a:rPr lang="en-US" dirty="0"/>
              <a:t>¿</a:t>
            </a:r>
            <a:r>
              <a:rPr lang="en-US" dirty="0" err="1"/>
              <a:t>Qué</a:t>
            </a:r>
            <a:r>
              <a:rPr lang="en-US" dirty="0"/>
              <a:t> </a:t>
            </a:r>
            <a:r>
              <a:rPr lang="en-US" dirty="0" err="1"/>
              <a:t>hace</a:t>
            </a:r>
            <a:r>
              <a:rPr lang="en-US" dirty="0"/>
              <a:t> </a:t>
            </a:r>
            <a:r>
              <a:rPr lang="en-US" dirty="0" err="1"/>
              <a:t>Git</a:t>
            </a:r>
            <a:r>
              <a:rPr lang="en-US" dirty="0"/>
              <a:t>?</a:t>
            </a:r>
            <a:endParaRPr lang="en-US" dirty="0">
              <a:cs typeface="Calibri" panose="020F0502020204030204"/>
            </a:endParaRPr>
          </a:p>
          <a:p>
            <a:r>
              <a:rPr lang="en-US" dirty="0" smtClean="0">
                <a:cs typeface="Calibri" panose="020F0502020204030204"/>
              </a:rPr>
              <a:t>Un </a:t>
            </a:r>
            <a:r>
              <a:rPr lang="en-US" dirty="0" err="1" smtClean="0">
                <a:cs typeface="Calibri" panose="020F0502020204030204"/>
              </a:rPr>
              <a:t>duplicado</a:t>
            </a:r>
            <a:r>
              <a:rPr lang="en-US" dirty="0" smtClean="0">
                <a:cs typeface="Calibri" panose="020F0502020204030204"/>
              </a:rPr>
              <a:t> de </a:t>
            </a:r>
            <a:r>
              <a:rPr lang="en-US" dirty="0" err="1" smtClean="0">
                <a:cs typeface="Calibri" panose="020F0502020204030204"/>
              </a:rPr>
              <a:t>cualquier</a:t>
            </a:r>
            <a:r>
              <a:rPr lang="en-US" dirty="0" smtClean="0">
                <a:cs typeface="Calibri" panose="020F0502020204030204"/>
              </a:rPr>
              <a:t> Proyecto para no </a:t>
            </a:r>
            <a:r>
              <a:rPr lang="en-US" dirty="0" err="1" smtClean="0">
                <a:cs typeface="Calibri" panose="020F0502020204030204"/>
              </a:rPr>
              <a:t>llenar</a:t>
            </a:r>
            <a:r>
              <a:rPr lang="en-US" dirty="0" smtClean="0">
                <a:cs typeface="Calibri" panose="020F0502020204030204"/>
              </a:rPr>
              <a:t> el </a:t>
            </a:r>
            <a:r>
              <a:rPr lang="en-US" dirty="0" err="1" smtClean="0">
                <a:cs typeface="Calibri" panose="020F0502020204030204"/>
              </a:rPr>
              <a:t>almacenamiento</a:t>
            </a:r>
            <a:r>
              <a:rPr lang="en-US" dirty="0" smtClean="0">
                <a:cs typeface="Calibri" panose="020F0502020204030204"/>
              </a:rPr>
              <a:t> y se </a:t>
            </a:r>
            <a:r>
              <a:rPr lang="en-US" dirty="0" err="1" smtClean="0">
                <a:cs typeface="Calibri" panose="020F0502020204030204"/>
              </a:rPr>
              <a:t>guarde</a:t>
            </a:r>
            <a:r>
              <a:rPr lang="en-US" dirty="0" smtClean="0">
                <a:cs typeface="Calibri" panose="020F0502020204030204"/>
              </a:rPr>
              <a:t> </a:t>
            </a:r>
            <a:r>
              <a:rPr lang="en-US" dirty="0" err="1" smtClean="0">
                <a:cs typeface="Calibri" panose="020F0502020204030204"/>
              </a:rPr>
              <a:t>en</a:t>
            </a:r>
            <a:r>
              <a:rPr lang="en-US" dirty="0" smtClean="0">
                <a:cs typeface="Calibri" panose="020F0502020204030204"/>
              </a:rPr>
              <a:t> la </a:t>
            </a:r>
            <a:r>
              <a:rPr lang="en-US" dirty="0" err="1" smtClean="0">
                <a:cs typeface="Calibri" panose="020F0502020204030204"/>
              </a:rPr>
              <a:t>nuve</a:t>
            </a:r>
            <a:r>
              <a:rPr lang="en-US" dirty="0" smtClean="0">
                <a:cs typeface="Calibri" panose="020F0502020204030204"/>
              </a:rPr>
              <a:t> </a:t>
            </a:r>
            <a:endParaRPr lang="en-US" dirty="0">
              <a:cs typeface="Calibri" panose="020F0502020204030204"/>
            </a:endParaRPr>
          </a:p>
        </p:txBody>
      </p:sp>
      <p:sp>
        <p:nvSpPr>
          <p:cNvPr id="4" name="Footer Placeholder 3">
            <a:extLst>
              <a:ext uri="{FF2B5EF4-FFF2-40B4-BE49-F238E27FC236}">
                <a16:creationId xmlns="" xmlns:a16="http://schemas.microsoft.com/office/drawing/2014/main" id="{F3DE7171-2D3E-9C4D-9B00-57178458B578}"/>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0ECF0E01-284D-8900-2ADE-29E3278082C5}"/>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7414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CC828E-4476-C716-36DE-F6EACAA2DEFF}"/>
              </a:ext>
            </a:extLst>
          </p:cNvPr>
          <p:cNvSpPr>
            <a:spLocks noGrp="1"/>
          </p:cNvSpPr>
          <p:nvPr>
            <p:ph type="title"/>
          </p:nvPr>
        </p:nvSpPr>
        <p:spPr/>
        <p:txBody>
          <a:bodyPr/>
          <a:lstStyle/>
          <a:p>
            <a:r>
              <a:rPr lang="en-US" err="1"/>
              <a:t>Trabajar</a:t>
            </a:r>
            <a:r>
              <a:rPr lang="en-US"/>
              <a:t> con Git</a:t>
            </a:r>
          </a:p>
          <a:p>
            <a:endParaRPr lang="en-US">
              <a:cs typeface="Calibri Light"/>
            </a:endParaRPr>
          </a:p>
        </p:txBody>
      </p:sp>
      <p:sp>
        <p:nvSpPr>
          <p:cNvPr id="3" name="Content Placeholder 2">
            <a:extLst>
              <a:ext uri="{FF2B5EF4-FFF2-40B4-BE49-F238E27FC236}">
                <a16:creationId xmlns="" xmlns:a16="http://schemas.microsoft.com/office/drawing/2014/main" id="{B1764218-E4E9-F9F7-B8F8-BAF66EF4F8A5}"/>
              </a:ext>
            </a:extLst>
          </p:cNvPr>
          <p:cNvSpPr>
            <a:spLocks noGrp="1"/>
          </p:cNvSpPr>
          <p:nvPr>
            <p:ph idx="1"/>
          </p:nvPr>
        </p:nvSpPr>
        <p:spPr/>
        <p:txBody>
          <a:bodyPr vert="horz" lIns="91440" tIns="45720" rIns="91440" bIns="45720" rtlCol="0" anchor="t">
            <a:normAutofit fontScale="85000" lnSpcReduction="20000"/>
          </a:bodyPr>
          <a:lstStyle/>
          <a:p>
            <a:r>
              <a:rPr lang="es-MX" dirty="0">
                <a:cs typeface="Calibri"/>
              </a:rPr>
              <a:t>Crea un "repositorio" (proyecto) con una herramienta de alojamiento de </a:t>
            </a:r>
            <a:r>
              <a:rPr lang="es-MX" dirty="0" err="1">
                <a:cs typeface="Calibri"/>
              </a:rPr>
              <a:t>Git</a:t>
            </a:r>
            <a:r>
              <a:rPr lang="es-MX" dirty="0">
                <a:cs typeface="Calibri"/>
              </a:rPr>
              <a:t> (por ejemplo, </a:t>
            </a:r>
            <a:r>
              <a:rPr lang="es-MX" dirty="0" err="1">
                <a:cs typeface="Calibri"/>
              </a:rPr>
              <a:t>Bitbucket</a:t>
            </a:r>
            <a:r>
              <a:rPr lang="es-MX" dirty="0">
                <a:cs typeface="Calibri"/>
              </a:rPr>
              <a:t>)</a:t>
            </a:r>
          </a:p>
          <a:p>
            <a:r>
              <a:rPr lang="es-MX" dirty="0">
                <a:cs typeface="Calibri"/>
              </a:rPr>
              <a:t>Copia (o clona) el repositorio a tu máquina local</a:t>
            </a:r>
          </a:p>
          <a:p>
            <a:r>
              <a:rPr lang="es-MX" dirty="0">
                <a:cs typeface="Calibri"/>
              </a:rPr>
              <a:t>Añade un archivo a tu repositorio local y confirma ("</a:t>
            </a:r>
            <a:r>
              <a:rPr lang="es-MX" dirty="0" err="1">
                <a:cs typeface="Calibri"/>
              </a:rPr>
              <a:t>commit</a:t>
            </a:r>
            <a:r>
              <a:rPr lang="es-MX" dirty="0">
                <a:cs typeface="Calibri"/>
              </a:rPr>
              <a:t>") los cambios</a:t>
            </a:r>
          </a:p>
          <a:p>
            <a:r>
              <a:rPr lang="es-MX" dirty="0">
                <a:cs typeface="Calibri"/>
              </a:rPr>
              <a:t>Envía ("</a:t>
            </a:r>
            <a:r>
              <a:rPr lang="es-MX" dirty="0" err="1">
                <a:cs typeface="Calibri"/>
              </a:rPr>
              <a:t>push</a:t>
            </a:r>
            <a:r>
              <a:rPr lang="es-MX" dirty="0">
                <a:cs typeface="Calibri"/>
              </a:rPr>
              <a:t>") los cambios a la rama principal</a:t>
            </a:r>
          </a:p>
          <a:p>
            <a:r>
              <a:rPr lang="es-MX" dirty="0">
                <a:cs typeface="Calibri"/>
              </a:rPr>
              <a:t>Haz cambios en tu archivo con una herramienta de alojamiento de </a:t>
            </a:r>
            <a:r>
              <a:rPr lang="es-MX" dirty="0" err="1">
                <a:cs typeface="Calibri"/>
              </a:rPr>
              <a:t>Git</a:t>
            </a:r>
            <a:r>
              <a:rPr lang="es-MX" dirty="0">
                <a:cs typeface="Calibri"/>
              </a:rPr>
              <a:t> y confírmalos</a:t>
            </a:r>
          </a:p>
          <a:p>
            <a:r>
              <a:rPr lang="es-MX" dirty="0">
                <a:cs typeface="Calibri"/>
              </a:rPr>
              <a:t>Extrae ("</a:t>
            </a:r>
            <a:r>
              <a:rPr lang="es-MX" dirty="0" err="1">
                <a:cs typeface="Calibri"/>
              </a:rPr>
              <a:t>pull</a:t>
            </a:r>
            <a:r>
              <a:rPr lang="es-MX" dirty="0">
                <a:cs typeface="Calibri"/>
              </a:rPr>
              <a:t>") los cambios a tu máquina local</a:t>
            </a:r>
          </a:p>
          <a:p>
            <a:r>
              <a:rPr lang="es-MX" dirty="0">
                <a:cs typeface="Calibri"/>
              </a:rPr>
              <a:t>Crea una rama ("</a:t>
            </a:r>
            <a:r>
              <a:rPr lang="es-MX" dirty="0" err="1">
                <a:cs typeface="Calibri"/>
              </a:rPr>
              <a:t>branch</a:t>
            </a:r>
            <a:r>
              <a:rPr lang="es-MX" dirty="0">
                <a:cs typeface="Calibri"/>
              </a:rPr>
              <a:t>", versión), haz algún cambio y confírmalo</a:t>
            </a:r>
          </a:p>
          <a:p>
            <a:r>
              <a:rPr lang="es-MX" dirty="0">
                <a:cs typeface="Calibri"/>
              </a:rPr>
              <a:t>Abre una solicitud de incorporación de cambios ("</a:t>
            </a:r>
            <a:r>
              <a:rPr lang="es-MX" dirty="0" err="1">
                <a:cs typeface="Calibri"/>
              </a:rPr>
              <a:t>pull</a:t>
            </a:r>
            <a:r>
              <a:rPr lang="es-MX" dirty="0">
                <a:cs typeface="Calibri"/>
              </a:rPr>
              <a:t> </a:t>
            </a:r>
            <a:r>
              <a:rPr lang="es-MX" dirty="0" err="1">
                <a:cs typeface="Calibri"/>
              </a:rPr>
              <a:t>request</a:t>
            </a:r>
            <a:r>
              <a:rPr lang="es-MX" dirty="0">
                <a:cs typeface="Calibri"/>
              </a:rPr>
              <a:t>": propón cambios a la rama principal)</a:t>
            </a:r>
          </a:p>
          <a:p>
            <a:r>
              <a:rPr lang="es-MX" dirty="0">
                <a:cs typeface="Calibri"/>
              </a:rPr>
              <a:t>Fusiona ("</a:t>
            </a:r>
            <a:r>
              <a:rPr lang="es-MX" dirty="0" err="1">
                <a:cs typeface="Calibri"/>
              </a:rPr>
              <a:t>merge</a:t>
            </a:r>
            <a:r>
              <a:rPr lang="es-MX" dirty="0">
                <a:cs typeface="Calibri"/>
              </a:rPr>
              <a:t>") tu rama con la rama </a:t>
            </a:r>
            <a:r>
              <a:rPr lang="es-MX" dirty="0" smtClean="0">
                <a:cs typeface="Calibri"/>
              </a:rPr>
              <a:t>principal</a:t>
            </a:r>
            <a:endParaRPr lang="en-US" dirty="0">
              <a:cs typeface="Calibri"/>
            </a:endParaRPr>
          </a:p>
        </p:txBody>
      </p:sp>
      <p:sp>
        <p:nvSpPr>
          <p:cNvPr id="4" name="Footer Placeholder 3">
            <a:extLst>
              <a:ext uri="{FF2B5EF4-FFF2-40B4-BE49-F238E27FC236}">
                <a16:creationId xmlns="" xmlns:a16="http://schemas.microsoft.com/office/drawing/2014/main" id="{CF3CC385-7D78-9557-2CF6-573A3CF3CF17}"/>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F34650B1-5254-4C3B-C1A1-E94FF13EE378}"/>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42874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928D92-B6CD-DB56-A369-89CD37457F26}"/>
              </a:ext>
            </a:extLst>
          </p:cNvPr>
          <p:cNvSpPr>
            <a:spLocks noGrp="1"/>
          </p:cNvSpPr>
          <p:nvPr>
            <p:ph type="title"/>
          </p:nvPr>
        </p:nvSpPr>
        <p:spPr/>
        <p:txBody>
          <a:bodyPr/>
          <a:lstStyle/>
          <a:p>
            <a:r>
              <a:rPr lang="en-US"/>
              <a:t>¿Por </a:t>
            </a:r>
            <a:r>
              <a:rPr lang="en-US" err="1"/>
              <a:t>qué</a:t>
            </a:r>
            <a:r>
              <a:rPr lang="en-US"/>
              <a:t> Git?</a:t>
            </a:r>
          </a:p>
          <a:p>
            <a:endParaRPr lang="en-US">
              <a:cs typeface="Calibri Light"/>
            </a:endParaRPr>
          </a:p>
        </p:txBody>
      </p:sp>
      <p:sp>
        <p:nvSpPr>
          <p:cNvPr id="3" name="Content Placeholder 2">
            <a:extLst>
              <a:ext uri="{FF2B5EF4-FFF2-40B4-BE49-F238E27FC236}">
                <a16:creationId xmlns="" xmlns:a16="http://schemas.microsoft.com/office/drawing/2014/main" id="{26F2F1D1-9BF4-ECC6-A429-BF28C940D250}"/>
              </a:ext>
            </a:extLst>
          </p:cNvPr>
          <p:cNvSpPr>
            <a:spLocks noGrp="1"/>
          </p:cNvSpPr>
          <p:nvPr>
            <p:ph idx="1"/>
          </p:nvPr>
        </p:nvSpPr>
        <p:spPr/>
        <p:txBody>
          <a:bodyPr vert="horz" lIns="91440" tIns="45720" rIns="91440" bIns="45720" rtlCol="0" anchor="t">
            <a:normAutofit/>
          </a:bodyPr>
          <a:lstStyle/>
          <a:p>
            <a:r>
              <a:rPr lang="en-US" dirty="0" err="1">
                <a:ea typeface="+mn-lt"/>
                <a:cs typeface="+mn-lt"/>
              </a:rPr>
              <a:t>Más</a:t>
            </a:r>
            <a:r>
              <a:rPr lang="en-US" dirty="0">
                <a:ea typeface="+mn-lt"/>
                <a:cs typeface="+mn-lt"/>
              </a:rPr>
              <a:t> del 70% de </a:t>
            </a:r>
            <a:r>
              <a:rPr lang="en-US" dirty="0" err="1">
                <a:ea typeface="+mn-lt"/>
                <a:cs typeface="+mn-lt"/>
              </a:rPr>
              <a:t>los</a:t>
            </a:r>
            <a:r>
              <a:rPr lang="en-US" dirty="0">
                <a:ea typeface="+mn-lt"/>
                <a:cs typeface="+mn-lt"/>
              </a:rPr>
              <a:t> </a:t>
            </a:r>
            <a:r>
              <a:rPr lang="en-US" dirty="0" err="1">
                <a:ea typeface="+mn-lt"/>
                <a:cs typeface="+mn-lt"/>
              </a:rPr>
              <a:t>desarrolladores</a:t>
            </a:r>
            <a:r>
              <a:rPr lang="en-US" dirty="0">
                <a:ea typeface="+mn-lt"/>
                <a:cs typeface="+mn-lt"/>
              </a:rPr>
              <a:t> </a:t>
            </a:r>
            <a:r>
              <a:rPr lang="en-US" dirty="0" err="1">
                <a:ea typeface="+mn-lt"/>
                <a:cs typeface="+mn-lt"/>
              </a:rPr>
              <a:t>usan</a:t>
            </a:r>
            <a:r>
              <a:rPr lang="en-US" dirty="0">
                <a:ea typeface="+mn-lt"/>
                <a:cs typeface="+mn-lt"/>
              </a:rPr>
              <a:t> </a:t>
            </a:r>
            <a:r>
              <a:rPr lang="en-US" dirty="0" err="1">
                <a:ea typeface="+mn-lt"/>
                <a:cs typeface="+mn-lt"/>
              </a:rPr>
              <a:t>Git</a:t>
            </a:r>
            <a:r>
              <a:rPr lang="en-US" dirty="0">
                <a:ea typeface="+mn-lt"/>
                <a:cs typeface="+mn-lt"/>
              </a:rPr>
              <a:t>!</a:t>
            </a:r>
            <a:endParaRPr lang="en-US" dirty="0">
              <a:cs typeface="Calibri" panose="020F0502020204030204"/>
            </a:endParaRPr>
          </a:p>
          <a:p>
            <a:endParaRPr lang="en-US" dirty="0">
              <a:cs typeface="Calibri" panose="020F0502020204030204"/>
            </a:endParaRPr>
          </a:p>
        </p:txBody>
      </p:sp>
      <p:sp>
        <p:nvSpPr>
          <p:cNvPr id="4" name="Footer Placeholder 3">
            <a:extLst>
              <a:ext uri="{FF2B5EF4-FFF2-40B4-BE49-F238E27FC236}">
                <a16:creationId xmlns="" xmlns:a16="http://schemas.microsoft.com/office/drawing/2014/main" id="{E3BBEE0B-54A2-42D6-0966-222996F759A8}"/>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8D450EE9-BA02-34DD-2852-47FA48C9C170}"/>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25776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67FA39-5132-3564-8A39-D3EAB796C93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Aprende a ramificar Git (learngitbranching.js.org)</a:t>
            </a:r>
            <a:endParaRPr lang="en-US">
              <a:cs typeface="Calibri" panose="020F0502020204030204"/>
            </a:endParaRPr>
          </a:p>
        </p:txBody>
      </p:sp>
      <p:sp>
        <p:nvSpPr>
          <p:cNvPr id="4" name="Footer Placeholder 3">
            <a:extLst>
              <a:ext uri="{FF2B5EF4-FFF2-40B4-BE49-F238E27FC236}">
                <a16:creationId xmlns="" xmlns:a16="http://schemas.microsoft.com/office/drawing/2014/main" id="{9A17A767-3CC9-8A2B-D888-95049A616AA6}"/>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2D16C4F5-79CF-CDB3-2FD9-5DAE8B94C3D3}"/>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2" name="TextBox 1">
            <a:extLst>
              <a:ext uri="{FF2B5EF4-FFF2-40B4-BE49-F238E27FC236}">
                <a16:creationId xmlns="" xmlns:a16="http://schemas.microsoft.com/office/drawing/2014/main" id="{B779E126-19F2-B3FA-6BBA-63ED64FF042D}"/>
              </a:ext>
            </a:extLst>
          </p:cNvPr>
          <p:cNvSpPr txBox="1"/>
          <p:nvPr/>
        </p:nvSpPr>
        <p:spPr>
          <a:xfrm>
            <a:off x="976591" y="3243532"/>
            <a:ext cx="6375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Visualizing Git (git-school.github.io)</a:t>
            </a:r>
            <a:endParaRPr lang="en-US"/>
          </a:p>
        </p:txBody>
      </p:sp>
    </p:spTree>
    <p:extLst>
      <p:ext uri="{BB962C8B-B14F-4D97-AF65-F5344CB8AC3E}">
        <p14:creationId xmlns:p14="http://schemas.microsoft.com/office/powerpoint/2010/main" val="381836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0708DBF-A475-CF6E-8E50-4487FB6DFDDE}"/>
              </a:ext>
            </a:extLst>
          </p:cNvPr>
          <p:cNvSpPr>
            <a:spLocks noGrp="1"/>
          </p:cNvSpPr>
          <p:nvPr>
            <p:ph type="title"/>
          </p:nvPr>
        </p:nvSpPr>
        <p:spPr>
          <a:xfrm>
            <a:off x="630936" y="640080"/>
            <a:ext cx="4818888" cy="1481328"/>
          </a:xfrm>
        </p:spPr>
        <p:txBody>
          <a:bodyPr anchor="b">
            <a:normAutofit/>
          </a:bodyPr>
          <a:lstStyle/>
          <a:p>
            <a:r>
              <a:rPr lang="en-US" sz="5400">
                <a:cs typeface="Calibri Light"/>
              </a:rPr>
              <a:t>Github</a:t>
            </a:r>
            <a:endParaRPr lang="en-US" sz="5400"/>
          </a:p>
        </p:txBody>
      </p:sp>
      <p:sp>
        <p:nvSpPr>
          <p:cNvPr id="13" name="sketch line">
            <a:extLst>
              <a:ext uri="{FF2B5EF4-FFF2-40B4-BE49-F238E27FC236}">
                <a16:creationId xmlns="" xmlns:a16="http://schemas.microsoft.com/office/drawing/2014/main" id="{71877DBC-BB60-40F0-AC93-2ACDBAAE60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74776AC0-AF2B-8982-B7CF-14A24150D914}"/>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s-419" sz="2200">
                <a:cs typeface="Calibri"/>
              </a:rPr>
              <a:t>GitHub es una forja (plataforma de desarrollo colaborativo) para alojar proyectos utilizando el sistema de control de versiones Git. Se utiliza principalmente para la creación de código fuente de programas de ordenador. </a:t>
            </a:r>
            <a:endParaRPr lang="es-419" sz="2200"/>
          </a:p>
        </p:txBody>
      </p:sp>
      <p:pic>
        <p:nvPicPr>
          <p:cNvPr id="6" name="Picture 6">
            <a:extLst>
              <a:ext uri="{FF2B5EF4-FFF2-40B4-BE49-F238E27FC236}">
                <a16:creationId xmlns="" xmlns:a16="http://schemas.microsoft.com/office/drawing/2014/main" id="{AFFA44DF-EEEA-9799-294E-3D41B88B653E}"/>
              </a:ext>
            </a:extLst>
          </p:cNvPr>
          <p:cNvPicPr>
            <a:picLocks noChangeAspect="1"/>
          </p:cNvPicPr>
          <p:nvPr/>
        </p:nvPicPr>
        <p:blipFill>
          <a:blip r:embed="rId2"/>
          <a:stretch>
            <a:fillRect/>
          </a:stretch>
        </p:blipFill>
        <p:spPr>
          <a:xfrm>
            <a:off x="6099048" y="1893665"/>
            <a:ext cx="5458968" cy="3070669"/>
          </a:xfrm>
          <a:prstGeom prst="rect">
            <a:avLst/>
          </a:prstGeom>
        </p:spPr>
      </p:pic>
      <p:sp>
        <p:nvSpPr>
          <p:cNvPr id="4" name="Footer Placeholder 3">
            <a:extLst>
              <a:ext uri="{FF2B5EF4-FFF2-40B4-BE49-F238E27FC236}">
                <a16:creationId xmlns="" xmlns:a16="http://schemas.microsoft.com/office/drawing/2014/main" id="{12DBBA99-3431-F210-2593-9E7B1AF377E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IPN-ESIT-Diseño de Mecanismos-Rodolfo Villalobos</a:t>
            </a:r>
          </a:p>
        </p:txBody>
      </p:sp>
      <p:sp>
        <p:nvSpPr>
          <p:cNvPr id="5" name="Slide Number Placeholder 4">
            <a:extLst>
              <a:ext uri="{FF2B5EF4-FFF2-40B4-BE49-F238E27FC236}">
                <a16:creationId xmlns="" xmlns:a16="http://schemas.microsoft.com/office/drawing/2014/main" id="{02161D55-2A71-9B25-1993-BCE6BFB1CA8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17</a:t>
            </a:fld>
            <a:endParaRPr lang="en-US"/>
          </a:p>
        </p:txBody>
      </p:sp>
    </p:spTree>
    <p:extLst>
      <p:ext uri="{BB962C8B-B14F-4D97-AF65-F5344CB8AC3E}">
        <p14:creationId xmlns:p14="http://schemas.microsoft.com/office/powerpoint/2010/main" val="7045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BE6E15D-D728-FABF-D039-07841337F1ED}"/>
              </a:ext>
            </a:extLst>
          </p:cNvPr>
          <p:cNvSpPr>
            <a:spLocks noGrp="1"/>
          </p:cNvSpPr>
          <p:nvPr>
            <p:ph idx="1"/>
          </p:nvPr>
        </p:nvSpPr>
        <p:spPr/>
        <p:txBody>
          <a:bodyPr vert="horz" lIns="91440" tIns="45720" rIns="91440" bIns="45720" rtlCol="0" anchor="t">
            <a:normAutofit/>
          </a:bodyPr>
          <a:lstStyle/>
          <a:p>
            <a:r>
              <a:rPr lang="en-US">
                <a:ea typeface="+mn-lt"/>
                <a:cs typeface="+mn-lt"/>
              </a:rPr>
              <a:t>Git no es lo </a:t>
            </a:r>
            <a:r>
              <a:rPr lang="en-US" err="1">
                <a:ea typeface="+mn-lt"/>
                <a:cs typeface="+mn-lt"/>
              </a:rPr>
              <a:t>mismo</a:t>
            </a:r>
            <a:r>
              <a:rPr lang="en-US">
                <a:ea typeface="+mn-lt"/>
                <a:cs typeface="+mn-lt"/>
              </a:rPr>
              <a:t> que GitHub.</a:t>
            </a:r>
            <a:endParaRPr lang="en-US">
              <a:cs typeface="Calibri" panose="020F0502020204030204"/>
            </a:endParaRPr>
          </a:p>
          <a:p>
            <a:r>
              <a:rPr lang="en-US">
                <a:ea typeface="+mn-lt"/>
                <a:cs typeface="+mn-lt"/>
              </a:rPr>
              <a:t>GitHub </a:t>
            </a:r>
            <a:r>
              <a:rPr lang="en-US" err="1">
                <a:ea typeface="+mn-lt"/>
                <a:cs typeface="+mn-lt"/>
              </a:rPr>
              <a:t>crea</a:t>
            </a:r>
            <a:r>
              <a:rPr lang="en-US">
                <a:ea typeface="+mn-lt"/>
                <a:cs typeface="+mn-lt"/>
              </a:rPr>
              <a:t> </a:t>
            </a:r>
            <a:r>
              <a:rPr lang="en-US" err="1">
                <a:ea typeface="+mn-lt"/>
                <a:cs typeface="+mn-lt"/>
              </a:rPr>
              <a:t>herramientas</a:t>
            </a:r>
            <a:r>
              <a:rPr lang="en-US">
                <a:ea typeface="+mn-lt"/>
                <a:cs typeface="+mn-lt"/>
              </a:rPr>
              <a:t> que </a:t>
            </a:r>
            <a:r>
              <a:rPr lang="en-US" err="1">
                <a:ea typeface="+mn-lt"/>
                <a:cs typeface="+mn-lt"/>
              </a:rPr>
              <a:t>usan</a:t>
            </a:r>
            <a:r>
              <a:rPr lang="en-US">
                <a:ea typeface="+mn-lt"/>
                <a:cs typeface="+mn-lt"/>
              </a:rPr>
              <a:t> Git.</a:t>
            </a:r>
            <a:endParaRPr lang="en-US"/>
          </a:p>
          <a:p>
            <a:r>
              <a:rPr lang="en-US">
                <a:ea typeface="+mn-lt"/>
                <a:cs typeface="+mn-lt"/>
              </a:rPr>
              <a:t>GitHub es </a:t>
            </a:r>
            <a:r>
              <a:rPr lang="en-US" err="1">
                <a:ea typeface="+mn-lt"/>
                <a:cs typeface="+mn-lt"/>
              </a:rPr>
              <a:t>el</a:t>
            </a:r>
            <a:r>
              <a:rPr lang="en-US">
                <a:ea typeface="+mn-lt"/>
                <a:cs typeface="+mn-lt"/>
              </a:rPr>
              <a:t> mayor host de </a:t>
            </a:r>
            <a:r>
              <a:rPr lang="en-US" err="1">
                <a:ea typeface="+mn-lt"/>
                <a:cs typeface="+mn-lt"/>
              </a:rPr>
              <a:t>código</a:t>
            </a:r>
            <a:r>
              <a:rPr lang="en-US">
                <a:ea typeface="+mn-lt"/>
                <a:cs typeface="+mn-lt"/>
              </a:rPr>
              <a:t> </a:t>
            </a:r>
            <a:r>
              <a:rPr lang="en-US" err="1">
                <a:ea typeface="+mn-lt"/>
                <a:cs typeface="+mn-lt"/>
              </a:rPr>
              <a:t>fuente</a:t>
            </a:r>
            <a:r>
              <a:rPr lang="en-US">
                <a:ea typeface="+mn-lt"/>
                <a:cs typeface="+mn-lt"/>
              </a:rPr>
              <a:t> del </a:t>
            </a:r>
            <a:r>
              <a:rPr lang="en-US" err="1">
                <a:ea typeface="+mn-lt"/>
                <a:cs typeface="+mn-lt"/>
              </a:rPr>
              <a:t>mundo</a:t>
            </a:r>
            <a:r>
              <a:rPr lang="en-US">
                <a:ea typeface="+mn-lt"/>
                <a:cs typeface="+mn-lt"/>
              </a:rPr>
              <a:t> y ha </a:t>
            </a:r>
            <a:r>
              <a:rPr lang="en-US" err="1">
                <a:ea typeface="+mn-lt"/>
                <a:cs typeface="+mn-lt"/>
              </a:rPr>
              <a:t>sido</a:t>
            </a:r>
            <a:r>
              <a:rPr lang="en-US">
                <a:ea typeface="+mn-lt"/>
                <a:cs typeface="+mn-lt"/>
              </a:rPr>
              <a:t> </a:t>
            </a:r>
            <a:r>
              <a:rPr lang="en-US" err="1">
                <a:ea typeface="+mn-lt"/>
                <a:cs typeface="+mn-lt"/>
              </a:rPr>
              <a:t>propiedad</a:t>
            </a:r>
            <a:r>
              <a:rPr lang="en-US">
                <a:ea typeface="+mn-lt"/>
                <a:cs typeface="+mn-lt"/>
              </a:rPr>
              <a:t> de Microsoft </a:t>
            </a:r>
            <a:r>
              <a:rPr lang="en-US" err="1">
                <a:ea typeface="+mn-lt"/>
                <a:cs typeface="+mn-lt"/>
              </a:rPr>
              <a:t>desde</a:t>
            </a:r>
            <a:r>
              <a:rPr lang="en-US">
                <a:ea typeface="+mn-lt"/>
                <a:cs typeface="+mn-lt"/>
              </a:rPr>
              <a:t> 2018.</a:t>
            </a:r>
            <a:endParaRPr lang="en-US"/>
          </a:p>
          <a:p>
            <a:endParaRPr lang="en-US">
              <a:cs typeface="Calibri"/>
            </a:endParaRPr>
          </a:p>
          <a:p>
            <a:pPr marL="0" indent="0">
              <a:buNone/>
            </a:pPr>
            <a:r>
              <a:rPr lang="en-US"/>
              <a:t/>
            </a:r>
            <a:br>
              <a:rPr lang="en-US"/>
            </a:br>
            <a:endParaRPr lang="en-US">
              <a:cs typeface="Calibri" panose="020F0502020204030204"/>
            </a:endParaRPr>
          </a:p>
        </p:txBody>
      </p:sp>
      <p:sp>
        <p:nvSpPr>
          <p:cNvPr id="4" name="Footer Placeholder 3">
            <a:extLst>
              <a:ext uri="{FF2B5EF4-FFF2-40B4-BE49-F238E27FC236}">
                <a16:creationId xmlns="" xmlns:a16="http://schemas.microsoft.com/office/drawing/2014/main" id="{32D48B53-5E92-B8FC-4707-C9835B7AF67F}"/>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61B915D6-D3DC-5979-8CAD-C937B30EB4BC}"/>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51371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E93C9D-9BB9-7165-4859-D5B571FFF58A}"/>
              </a:ext>
            </a:extLst>
          </p:cNvPr>
          <p:cNvSpPr>
            <a:spLocks noGrp="1"/>
          </p:cNvSpPr>
          <p:nvPr>
            <p:ph type="title"/>
          </p:nvPr>
        </p:nvSpPr>
        <p:spPr/>
        <p:txBody>
          <a:bodyPr/>
          <a:lstStyle/>
          <a:p>
            <a:r>
              <a:rPr lang="en-US" err="1">
                <a:cs typeface="Calibri Light"/>
              </a:rPr>
              <a:t>Ir</a:t>
            </a:r>
            <a:r>
              <a:rPr lang="en-US">
                <a:cs typeface="Calibri Light"/>
              </a:rPr>
              <a:t> a </a:t>
            </a:r>
            <a:r>
              <a:rPr lang="en-US" err="1">
                <a:cs typeface="Calibri Light"/>
              </a:rPr>
              <a:t>github</a:t>
            </a:r>
            <a:endParaRPr lang="en-US" err="1"/>
          </a:p>
        </p:txBody>
      </p:sp>
      <p:sp>
        <p:nvSpPr>
          <p:cNvPr id="3" name="Content Placeholder 2">
            <a:extLst>
              <a:ext uri="{FF2B5EF4-FFF2-40B4-BE49-F238E27FC236}">
                <a16:creationId xmlns="" xmlns:a16="http://schemas.microsoft.com/office/drawing/2014/main" id="{447ED9BC-3989-2EF8-1BFE-A68CA098FD7B}"/>
              </a:ext>
            </a:extLst>
          </p:cNvPr>
          <p:cNvSpPr>
            <a:spLocks noGrp="1"/>
          </p:cNvSpPr>
          <p:nvPr>
            <p:ph idx="1"/>
          </p:nvPr>
        </p:nvSpPr>
        <p:spPr/>
        <p:txBody>
          <a:bodyPr vert="horz" lIns="91440" tIns="45720" rIns="91440" bIns="45720" rtlCol="0" anchor="t">
            <a:normAutofit/>
          </a:bodyPr>
          <a:lstStyle/>
          <a:p>
            <a:r>
              <a:rPr lang="es-419">
                <a:cs typeface="Calibri"/>
              </a:rPr>
              <a:t>Crear una cuenta</a:t>
            </a:r>
          </a:p>
          <a:p>
            <a:r>
              <a:rPr lang="es-419">
                <a:cs typeface="Calibri"/>
              </a:rPr>
              <a:t>Crear un repositorio con un archivo de código para encender un led apretando un botón. </a:t>
            </a:r>
          </a:p>
          <a:p>
            <a:r>
              <a:rPr lang="es-419">
                <a:cs typeface="Calibri"/>
              </a:rPr>
              <a:t>Aceptar la carpeta </a:t>
            </a:r>
            <a:r>
              <a:rPr lang="es-419" err="1">
                <a:cs typeface="Calibri"/>
              </a:rPr>
              <a:t>colavorativa</a:t>
            </a:r>
            <a:r>
              <a:rPr lang="es-419">
                <a:cs typeface="Calibri"/>
              </a:rPr>
              <a:t> del grupo</a:t>
            </a:r>
          </a:p>
          <a:p>
            <a:r>
              <a:rPr lang="es-419">
                <a:cs typeface="Calibri"/>
              </a:rPr>
              <a:t>Cargar sus "evidencias" del curso.</a:t>
            </a:r>
          </a:p>
          <a:p>
            <a:endParaRPr lang="en-US">
              <a:cs typeface="Calibri"/>
            </a:endParaRPr>
          </a:p>
        </p:txBody>
      </p:sp>
      <p:sp>
        <p:nvSpPr>
          <p:cNvPr id="4" name="Footer Placeholder 3">
            <a:extLst>
              <a:ext uri="{FF2B5EF4-FFF2-40B4-BE49-F238E27FC236}">
                <a16:creationId xmlns="" xmlns:a16="http://schemas.microsoft.com/office/drawing/2014/main" id="{61C8C8F2-9ECF-B56D-C7DC-ACF7AE0271CD}"/>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EA9BE3D6-E310-0A3D-6AFF-A44142C96C9E}"/>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867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ctr">
              <a:buNone/>
            </a:pPr>
            <a:r>
              <a:rPr lang="es-MX" dirty="0" smtClean="0"/>
              <a:t>INSTITUTO POLITECNICO NACIONAL</a:t>
            </a:r>
          </a:p>
          <a:p>
            <a:pPr marL="0" indent="0" algn="ctr">
              <a:buNone/>
            </a:pPr>
            <a:r>
              <a:rPr lang="es-MX" dirty="0" smtClean="0"/>
              <a:t>ESCUELA SUPERIOR DE INGENIERIA TEXTIL</a:t>
            </a:r>
          </a:p>
          <a:p>
            <a:pPr marL="0" indent="0" algn="ctr">
              <a:buNone/>
            </a:pPr>
            <a:r>
              <a:rPr lang="es-MX" dirty="0" smtClean="0"/>
              <a:t>ROMAN GARCIA MARTIN ALEJANDRO</a:t>
            </a:r>
          </a:p>
          <a:p>
            <a:pPr marL="0" indent="0" algn="ctr">
              <a:buNone/>
            </a:pPr>
            <a:r>
              <a:rPr lang="es-MX" dirty="0" smtClean="0"/>
              <a:t>4TM42</a:t>
            </a:r>
          </a:p>
          <a:p>
            <a:pPr marL="0" indent="0" algn="ctr">
              <a:buNone/>
            </a:pPr>
            <a:r>
              <a:rPr lang="es-MX" dirty="0" smtClean="0"/>
              <a:t>DISEÑO DE MECANISMOS POR COMPUTADORA</a:t>
            </a:r>
            <a:endParaRPr lang="es-MX" dirty="0"/>
          </a:p>
        </p:txBody>
      </p:sp>
      <p:sp>
        <p:nvSpPr>
          <p:cNvPr id="4" name="Marcador de pie de página 3"/>
          <p:cNvSpPr>
            <a:spLocks noGrp="1"/>
          </p:cNvSpPr>
          <p:nvPr>
            <p:ph type="ftr" sz="quarter" idx="11"/>
          </p:nvPr>
        </p:nvSpPr>
        <p:spPr/>
        <p:txBody>
          <a:bodyPr/>
          <a:lstStyle/>
          <a:p>
            <a:r>
              <a:rPr lang="en-US" smtClean="0"/>
              <a:t>IPN-ESIT-Diseño de Mecanismos-Rodolfo Villalobos</a:t>
            </a:r>
            <a:endParaRPr lang="en-US"/>
          </a:p>
        </p:txBody>
      </p:sp>
      <p:sp>
        <p:nvSpPr>
          <p:cNvPr id="5" name="Marcador de número de diapositiva 4"/>
          <p:cNvSpPr>
            <a:spLocks noGrp="1"/>
          </p:cNvSpPr>
          <p:nvPr>
            <p:ph type="sldNum" sz="quarter" idx="12"/>
          </p:nvPr>
        </p:nvSpPr>
        <p:spPr/>
        <p:txBody>
          <a:bodyPr/>
          <a:lstStyle/>
          <a:p>
            <a:fld id="{330EA680-D336-4FF7-8B7A-9848BB0A1C32}" type="slidenum">
              <a:rPr lang="en-US" smtClean="0"/>
              <a:t>2</a:t>
            </a:fld>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3" y="176097"/>
            <a:ext cx="2143125" cy="2143125"/>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825" y="176097"/>
            <a:ext cx="2143125" cy="2143125"/>
          </a:xfrm>
          <a:prstGeom prst="rect">
            <a:avLst/>
          </a:prstGeom>
        </p:spPr>
      </p:pic>
    </p:spTree>
    <p:extLst>
      <p:ext uri="{BB962C8B-B14F-4D97-AF65-F5344CB8AC3E}">
        <p14:creationId xmlns:p14="http://schemas.microsoft.com/office/powerpoint/2010/main" val="2663963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F7BB0A-B138-0F3B-AEA4-DC1A526FFCFF}"/>
              </a:ext>
            </a:extLst>
          </p:cNvPr>
          <p:cNvSpPr>
            <a:spLocks noGrp="1"/>
          </p:cNvSpPr>
          <p:nvPr>
            <p:ph type="title"/>
          </p:nvPr>
        </p:nvSpPr>
        <p:spPr/>
        <p:txBody>
          <a:bodyPr/>
          <a:lstStyle/>
          <a:p>
            <a:r>
              <a:rPr lang="en-US">
                <a:ea typeface="+mj-lt"/>
                <a:cs typeface="+mj-lt"/>
                <a:hlinkClick r:id="rId2"/>
              </a:rPr>
              <a:t>Appendix | Choose a License</a:t>
            </a:r>
            <a:endParaRPr lang="en-US"/>
          </a:p>
        </p:txBody>
      </p:sp>
      <p:pic>
        <p:nvPicPr>
          <p:cNvPr id="6" name="Picture 6">
            <a:extLst>
              <a:ext uri="{FF2B5EF4-FFF2-40B4-BE49-F238E27FC236}">
                <a16:creationId xmlns="" xmlns:a16="http://schemas.microsoft.com/office/drawing/2014/main" id="{6827775F-F5CE-15C2-36B8-1BBDBA7A298E}"/>
              </a:ext>
            </a:extLst>
          </p:cNvPr>
          <p:cNvPicPr>
            <a:picLocks noGrp="1" noChangeAspect="1"/>
          </p:cNvPicPr>
          <p:nvPr>
            <p:ph idx="1"/>
          </p:nvPr>
        </p:nvPicPr>
        <p:blipFill>
          <a:blip r:embed="rId3"/>
          <a:stretch>
            <a:fillRect/>
          </a:stretch>
        </p:blipFill>
        <p:spPr>
          <a:xfrm>
            <a:off x="216243" y="1956125"/>
            <a:ext cx="4183049" cy="3692820"/>
          </a:xfrm>
        </p:spPr>
      </p:pic>
      <p:sp>
        <p:nvSpPr>
          <p:cNvPr id="4" name="Footer Placeholder 3">
            <a:extLst>
              <a:ext uri="{FF2B5EF4-FFF2-40B4-BE49-F238E27FC236}">
                <a16:creationId xmlns="" xmlns:a16="http://schemas.microsoft.com/office/drawing/2014/main" id="{C93C29FA-AF2A-7B98-6300-D3C78458E12E}"/>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931CBDD7-3A7C-8C42-890D-D742803DF471}"/>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7" name="Picture 7" descr="Graphical user interface, text, application, email&#10;&#10;Description automatically generated">
            <a:extLst>
              <a:ext uri="{FF2B5EF4-FFF2-40B4-BE49-F238E27FC236}">
                <a16:creationId xmlns="" xmlns:a16="http://schemas.microsoft.com/office/drawing/2014/main" id="{59A051B0-401C-5026-3531-FEFBD6BECA82}"/>
              </a:ext>
            </a:extLst>
          </p:cNvPr>
          <p:cNvPicPr>
            <a:picLocks noChangeAspect="1"/>
          </p:cNvPicPr>
          <p:nvPr/>
        </p:nvPicPr>
        <p:blipFill>
          <a:blip r:embed="rId4"/>
          <a:stretch>
            <a:fillRect/>
          </a:stretch>
        </p:blipFill>
        <p:spPr>
          <a:xfrm>
            <a:off x="4677364" y="1941289"/>
            <a:ext cx="3834459" cy="3718607"/>
          </a:xfrm>
          <a:prstGeom prst="rect">
            <a:avLst/>
          </a:prstGeom>
        </p:spPr>
      </p:pic>
      <p:pic>
        <p:nvPicPr>
          <p:cNvPr id="8" name="Picture 8" descr="Text&#10;&#10;Description automatically generated">
            <a:extLst>
              <a:ext uri="{FF2B5EF4-FFF2-40B4-BE49-F238E27FC236}">
                <a16:creationId xmlns="" xmlns:a16="http://schemas.microsoft.com/office/drawing/2014/main" id="{263DEDF4-25C4-95A2-78C4-400D7076B267}"/>
              </a:ext>
            </a:extLst>
          </p:cNvPr>
          <p:cNvPicPr>
            <a:picLocks noChangeAspect="1"/>
          </p:cNvPicPr>
          <p:nvPr/>
        </p:nvPicPr>
        <p:blipFill>
          <a:blip r:embed="rId5"/>
          <a:stretch>
            <a:fillRect/>
          </a:stretch>
        </p:blipFill>
        <p:spPr>
          <a:xfrm>
            <a:off x="8608707" y="760120"/>
            <a:ext cx="3441250" cy="5253095"/>
          </a:xfrm>
          <a:prstGeom prst="rect">
            <a:avLst/>
          </a:prstGeom>
        </p:spPr>
      </p:pic>
    </p:spTree>
    <p:extLst>
      <p:ext uri="{BB962C8B-B14F-4D97-AF65-F5344CB8AC3E}">
        <p14:creationId xmlns:p14="http://schemas.microsoft.com/office/powerpoint/2010/main" val="191147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6FE50A0F-6292-6959-A9E7-19371F3BCEF7}"/>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98060ED7-A3CF-6621-C4F1-26E63388FEBC}"/>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6" name="Picture 6">
            <a:extLst>
              <a:ext uri="{FF2B5EF4-FFF2-40B4-BE49-F238E27FC236}">
                <a16:creationId xmlns="" xmlns:a16="http://schemas.microsoft.com/office/drawing/2014/main" id="{0D73D99E-BEB5-AA46-0FF3-E6C9171F82B1}"/>
              </a:ext>
            </a:extLst>
          </p:cNvPr>
          <p:cNvPicPr>
            <a:picLocks noChangeAspect="1"/>
          </p:cNvPicPr>
          <p:nvPr/>
        </p:nvPicPr>
        <p:blipFill>
          <a:blip r:embed="rId2"/>
          <a:stretch>
            <a:fillRect/>
          </a:stretch>
        </p:blipFill>
        <p:spPr>
          <a:xfrm>
            <a:off x="142993" y="1232717"/>
            <a:ext cx="3373496" cy="4392568"/>
          </a:xfrm>
          <a:prstGeom prst="rect">
            <a:avLst/>
          </a:prstGeom>
        </p:spPr>
      </p:pic>
      <p:pic>
        <p:nvPicPr>
          <p:cNvPr id="7" name="Picture 7" descr="Graphical user interface, text, application, email&#10;&#10;Description automatically generated">
            <a:extLst>
              <a:ext uri="{FF2B5EF4-FFF2-40B4-BE49-F238E27FC236}">
                <a16:creationId xmlns="" xmlns:a16="http://schemas.microsoft.com/office/drawing/2014/main" id="{2D1F2E0A-10D7-6F2E-F437-D0596278FDF1}"/>
              </a:ext>
            </a:extLst>
          </p:cNvPr>
          <p:cNvPicPr>
            <a:picLocks noChangeAspect="1"/>
          </p:cNvPicPr>
          <p:nvPr/>
        </p:nvPicPr>
        <p:blipFill>
          <a:blip r:embed="rId3"/>
          <a:stretch>
            <a:fillRect/>
          </a:stretch>
        </p:blipFill>
        <p:spPr>
          <a:xfrm>
            <a:off x="3962400" y="1267949"/>
            <a:ext cx="3401718" cy="3099140"/>
          </a:xfrm>
          <a:prstGeom prst="rect">
            <a:avLst/>
          </a:prstGeom>
        </p:spPr>
      </p:pic>
      <p:pic>
        <p:nvPicPr>
          <p:cNvPr id="8" name="Picture 8" descr="Text, letter&#10;&#10;Description automatically generated">
            <a:extLst>
              <a:ext uri="{FF2B5EF4-FFF2-40B4-BE49-F238E27FC236}">
                <a16:creationId xmlns="" xmlns:a16="http://schemas.microsoft.com/office/drawing/2014/main" id="{FADD21D6-1789-2EF7-680A-21FB040DC61D}"/>
              </a:ext>
            </a:extLst>
          </p:cNvPr>
          <p:cNvPicPr>
            <a:picLocks noChangeAspect="1"/>
          </p:cNvPicPr>
          <p:nvPr/>
        </p:nvPicPr>
        <p:blipFill>
          <a:blip r:embed="rId4"/>
          <a:stretch>
            <a:fillRect/>
          </a:stretch>
        </p:blipFill>
        <p:spPr>
          <a:xfrm>
            <a:off x="7715956" y="1180950"/>
            <a:ext cx="3636903" cy="4138619"/>
          </a:xfrm>
          <a:prstGeom prst="rect">
            <a:avLst/>
          </a:prstGeom>
        </p:spPr>
      </p:pic>
    </p:spTree>
    <p:extLst>
      <p:ext uri="{BB962C8B-B14F-4D97-AF65-F5344CB8AC3E}">
        <p14:creationId xmlns:p14="http://schemas.microsoft.com/office/powerpoint/2010/main" val="387425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B50DB9-0984-6E9B-A2E8-98C3DE8028EC}"/>
              </a:ext>
            </a:extLst>
          </p:cNvPr>
          <p:cNvSpPr>
            <a:spLocks noGrp="1"/>
          </p:cNvSpPr>
          <p:nvPr>
            <p:ph type="title"/>
          </p:nvPr>
        </p:nvSpPr>
        <p:spPr/>
        <p:txBody>
          <a:bodyPr/>
          <a:lstStyle/>
          <a:p>
            <a:r>
              <a:rPr lang="en-US">
                <a:cs typeface="Calibri Light"/>
              </a:rPr>
              <a:t>AutoCad</a:t>
            </a:r>
            <a:endParaRPr lang="en-US"/>
          </a:p>
        </p:txBody>
      </p:sp>
      <p:sp>
        <p:nvSpPr>
          <p:cNvPr id="3" name="Content Placeholder 2">
            <a:extLst>
              <a:ext uri="{FF2B5EF4-FFF2-40B4-BE49-F238E27FC236}">
                <a16:creationId xmlns="" xmlns:a16="http://schemas.microsoft.com/office/drawing/2014/main" id="{22052DB3-A17E-0759-9C0E-EFBCF2665E68}"/>
              </a:ext>
            </a:extLst>
          </p:cNvPr>
          <p:cNvSpPr>
            <a:spLocks noGrp="1"/>
          </p:cNvSpPr>
          <p:nvPr>
            <p:ph idx="1"/>
          </p:nvPr>
        </p:nvSpPr>
        <p:spPr/>
        <p:txBody>
          <a:bodyPr/>
          <a:lstStyle/>
          <a:p>
            <a:r>
              <a:rPr lang="es-MX" dirty="0"/>
              <a:t>El software de diseño AutoCAD permite la creación y edición profesional de geometría 2D y modelos 3D con sólidos, superficies y objetos. Es uno de los softwares más reconocidos internacionalmente debido a la gran variedad de posibilidades de edición que se pueden encontrar</a:t>
            </a:r>
            <a:endParaRPr lang="en-US" dirty="0"/>
          </a:p>
        </p:txBody>
      </p:sp>
      <p:sp>
        <p:nvSpPr>
          <p:cNvPr id="4" name="Footer Placeholder 3">
            <a:extLst>
              <a:ext uri="{FF2B5EF4-FFF2-40B4-BE49-F238E27FC236}">
                <a16:creationId xmlns="" xmlns:a16="http://schemas.microsoft.com/office/drawing/2014/main" id="{6FCD0EE3-7893-8FF8-4336-64BBE22D6294}"/>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61D4E4A0-D18D-7ED3-7CB5-16BEC55A78A7}"/>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54068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4DDC0C-C00C-E4E1-A9EE-4FACCEBAFB90}"/>
              </a:ext>
            </a:extLst>
          </p:cNvPr>
          <p:cNvSpPr>
            <a:spLocks noGrp="1"/>
          </p:cNvSpPr>
          <p:nvPr>
            <p:ph type="title"/>
          </p:nvPr>
        </p:nvSpPr>
        <p:spPr/>
        <p:txBody>
          <a:bodyPr/>
          <a:lstStyle/>
          <a:p>
            <a:r>
              <a:rPr lang="en-US" b="1">
                <a:ea typeface="+mj-lt"/>
                <a:cs typeface="+mj-lt"/>
              </a:rPr>
              <a:t> </a:t>
            </a:r>
            <a:r>
              <a:rPr lang="en-US" b="1" err="1">
                <a:ea typeface="+mj-lt"/>
                <a:cs typeface="+mj-lt"/>
              </a:rPr>
              <a:t>Tejido</a:t>
            </a:r>
            <a:r>
              <a:rPr lang="en-US" b="1">
                <a:ea typeface="+mj-lt"/>
                <a:cs typeface="+mj-lt"/>
              </a:rPr>
              <a:t> </a:t>
            </a:r>
            <a:r>
              <a:rPr lang="en-US" b="1" err="1">
                <a:ea typeface="+mj-lt"/>
                <a:cs typeface="+mj-lt"/>
              </a:rPr>
              <a:t>plano</a:t>
            </a:r>
            <a:r>
              <a:rPr lang="en-US" b="1">
                <a:ea typeface="+mj-lt"/>
                <a:cs typeface="+mj-lt"/>
              </a:rPr>
              <a:t> y </a:t>
            </a:r>
            <a:r>
              <a:rPr lang="en-US" b="1" err="1">
                <a:ea typeface="+mj-lt"/>
                <a:cs typeface="+mj-lt"/>
              </a:rPr>
              <a:t>tejido</a:t>
            </a:r>
            <a:r>
              <a:rPr lang="en-US" b="1">
                <a:ea typeface="+mj-lt"/>
                <a:cs typeface="+mj-lt"/>
              </a:rPr>
              <a:t> de punto 2D</a:t>
            </a:r>
            <a:endParaRPr lang="en-US" err="1"/>
          </a:p>
        </p:txBody>
      </p:sp>
      <p:sp>
        <p:nvSpPr>
          <p:cNvPr id="3" name="Content Placeholder 2">
            <a:extLst>
              <a:ext uri="{FF2B5EF4-FFF2-40B4-BE49-F238E27FC236}">
                <a16:creationId xmlns="" xmlns:a16="http://schemas.microsoft.com/office/drawing/2014/main" id="{C6E06B8F-00B7-49AB-5DDC-DDDC88F18BF8}"/>
              </a:ext>
            </a:extLst>
          </p:cNvPr>
          <p:cNvSpPr>
            <a:spLocks noGrp="1"/>
          </p:cNvSpPr>
          <p:nvPr>
            <p:ph idx="1"/>
          </p:nvPr>
        </p:nvSpPr>
        <p:spPr/>
        <p:txBody>
          <a:bodyPr vert="horz" lIns="91440" tIns="45720" rIns="91440" bIns="45720" rtlCol="0" anchor="t">
            <a:normAutofit/>
          </a:bodyPr>
          <a:lstStyle/>
          <a:p>
            <a:r>
              <a:rPr lang="en-US">
                <a:ea typeface="+mn-lt"/>
                <a:cs typeface="+mn-lt"/>
              </a:rPr>
              <a:t>http://ri.uaemex.mx/bitstream/handle/20.500.11799/103275/secme-29747_1.pdf?sequence=1&amp;isAllowed=y</a:t>
            </a:r>
            <a:endParaRPr lang="en-US"/>
          </a:p>
        </p:txBody>
      </p:sp>
      <p:sp>
        <p:nvSpPr>
          <p:cNvPr id="4" name="Footer Placeholder 3">
            <a:extLst>
              <a:ext uri="{FF2B5EF4-FFF2-40B4-BE49-F238E27FC236}">
                <a16:creationId xmlns="" xmlns:a16="http://schemas.microsoft.com/office/drawing/2014/main" id="{C422CFA4-7357-AC06-071D-D0BD1A24F6F9}"/>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27026814-1B5B-FF3F-D372-FB98AE30A1B2}"/>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6" name="Picture 6" descr="Icon&#10;&#10;Description automatically generated">
            <a:extLst>
              <a:ext uri="{FF2B5EF4-FFF2-40B4-BE49-F238E27FC236}">
                <a16:creationId xmlns="" xmlns:a16="http://schemas.microsoft.com/office/drawing/2014/main" id="{4367FC89-5E04-C49D-050B-09D32A680742}"/>
              </a:ext>
            </a:extLst>
          </p:cNvPr>
          <p:cNvPicPr>
            <a:picLocks noChangeAspect="1"/>
          </p:cNvPicPr>
          <p:nvPr/>
        </p:nvPicPr>
        <p:blipFill>
          <a:blip r:embed="rId2"/>
          <a:stretch>
            <a:fillRect/>
          </a:stretch>
        </p:blipFill>
        <p:spPr>
          <a:xfrm>
            <a:off x="1239958" y="2986627"/>
            <a:ext cx="2638425" cy="2581275"/>
          </a:xfrm>
          <a:prstGeom prst="rect">
            <a:avLst/>
          </a:prstGeom>
        </p:spPr>
      </p:pic>
      <p:sp>
        <p:nvSpPr>
          <p:cNvPr id="7" name="TextBox 6">
            <a:extLst>
              <a:ext uri="{FF2B5EF4-FFF2-40B4-BE49-F238E27FC236}">
                <a16:creationId xmlns="" xmlns:a16="http://schemas.microsoft.com/office/drawing/2014/main" id="{7F325A62-3D50-D1BB-23A1-6076757EB1F2}"/>
              </a:ext>
            </a:extLst>
          </p:cNvPr>
          <p:cNvSpPr txBox="1"/>
          <p:nvPr/>
        </p:nvSpPr>
        <p:spPr>
          <a:xfrm>
            <a:off x="1633268"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MyriadWebProRegular"/>
              </a:rPr>
              <a:t>TEJIDO PLANO</a:t>
            </a:r>
            <a:endParaRPr lang="en-US"/>
          </a:p>
        </p:txBody>
      </p:sp>
      <p:pic>
        <p:nvPicPr>
          <p:cNvPr id="8" name="Picture 8" descr="Icon, arrow&#10;&#10;Description automatically generated">
            <a:extLst>
              <a:ext uri="{FF2B5EF4-FFF2-40B4-BE49-F238E27FC236}">
                <a16:creationId xmlns="" xmlns:a16="http://schemas.microsoft.com/office/drawing/2014/main" id="{AF16C315-918B-4EC7-3692-568CA678E8E0}"/>
              </a:ext>
            </a:extLst>
          </p:cNvPr>
          <p:cNvPicPr>
            <a:picLocks noChangeAspect="1"/>
          </p:cNvPicPr>
          <p:nvPr/>
        </p:nvPicPr>
        <p:blipFill>
          <a:blip r:embed="rId3"/>
          <a:stretch>
            <a:fillRect/>
          </a:stretch>
        </p:blipFill>
        <p:spPr>
          <a:xfrm>
            <a:off x="2179249" y="729562"/>
            <a:ext cx="5978824" cy="6002726"/>
          </a:xfrm>
          <a:prstGeom prst="rect">
            <a:avLst/>
          </a:prstGeom>
        </p:spPr>
      </p:pic>
      <p:sp>
        <p:nvSpPr>
          <p:cNvPr id="9" name="TextBox 8">
            <a:extLst>
              <a:ext uri="{FF2B5EF4-FFF2-40B4-BE49-F238E27FC236}">
                <a16:creationId xmlns="" xmlns:a16="http://schemas.microsoft.com/office/drawing/2014/main" id="{DC92E53F-A222-EC6C-EBE7-8EBBE923B448}"/>
              </a:ext>
            </a:extLst>
          </p:cNvPr>
          <p:cNvSpPr txBox="1"/>
          <p:nvPr/>
        </p:nvSpPr>
        <p:spPr>
          <a:xfrm>
            <a:off x="7571117"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MyriadWebProRegular"/>
              </a:rPr>
              <a:t>TEJIDO DE PUNTO</a:t>
            </a:r>
            <a:endParaRPr lang="en-US"/>
          </a:p>
        </p:txBody>
      </p:sp>
    </p:spTree>
    <p:extLst>
      <p:ext uri="{BB962C8B-B14F-4D97-AF65-F5344CB8AC3E}">
        <p14:creationId xmlns:p14="http://schemas.microsoft.com/office/powerpoint/2010/main" val="514350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sp>
        <p:nvSpPr>
          <p:cNvPr id="4" name="Marcador de pie de página 3"/>
          <p:cNvSpPr>
            <a:spLocks noGrp="1"/>
          </p:cNvSpPr>
          <p:nvPr>
            <p:ph type="ftr" sz="quarter" idx="11"/>
          </p:nvPr>
        </p:nvSpPr>
        <p:spPr/>
        <p:txBody>
          <a:bodyPr/>
          <a:lstStyle/>
          <a:p>
            <a:r>
              <a:rPr lang="en-US" smtClean="0"/>
              <a:t>IPN-ESIT-Diseño de Mecanismos-Rodolfo Villalobos</a:t>
            </a:r>
            <a:endParaRPr lang="en-US"/>
          </a:p>
        </p:txBody>
      </p:sp>
      <p:sp>
        <p:nvSpPr>
          <p:cNvPr id="5" name="Marcador de número de diapositiva 4"/>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87667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DFF761DB-7F43-BBF3-2CF9-DCD3F63FB935}"/>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15338D7C-AE86-E91D-68F3-61FBE21AD883}"/>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6" name="Picture 6" descr="Table&#10;&#10;Description automatically generated">
            <a:extLst>
              <a:ext uri="{FF2B5EF4-FFF2-40B4-BE49-F238E27FC236}">
                <a16:creationId xmlns="" xmlns:a16="http://schemas.microsoft.com/office/drawing/2014/main" id="{7966936A-07F9-6256-6BF3-B15C3EE1EF76}"/>
              </a:ext>
            </a:extLst>
          </p:cNvPr>
          <p:cNvPicPr>
            <a:picLocks noChangeAspect="1"/>
          </p:cNvPicPr>
          <p:nvPr/>
        </p:nvPicPr>
        <p:blipFill>
          <a:blip r:embed="rId2"/>
          <a:stretch>
            <a:fillRect/>
          </a:stretch>
        </p:blipFill>
        <p:spPr>
          <a:xfrm>
            <a:off x="235921" y="5752"/>
            <a:ext cx="3568197" cy="6846496"/>
          </a:xfrm>
          <a:prstGeom prst="rect">
            <a:avLst/>
          </a:prstGeom>
        </p:spPr>
      </p:pic>
      <p:sp>
        <p:nvSpPr>
          <p:cNvPr id="7" name="TextBox 6">
            <a:extLst>
              <a:ext uri="{FF2B5EF4-FFF2-40B4-BE49-F238E27FC236}">
                <a16:creationId xmlns="" xmlns:a16="http://schemas.microsoft.com/office/drawing/2014/main" id="{C995E871-E150-B2AF-43A7-21E4F979DC0A}"/>
              </a:ext>
            </a:extLst>
          </p:cNvPr>
          <p:cNvSpPr txBox="1"/>
          <p:nvPr/>
        </p:nvSpPr>
        <p:spPr>
          <a:xfrm>
            <a:off x="5443268" y="698740"/>
            <a:ext cx="517297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2"/>
                </a:solidFill>
                <a:latin typeface="Arial"/>
                <a:cs typeface="Arial"/>
              </a:rPr>
              <a:t>Ne</a:t>
            </a:r>
            <a:r>
              <a:rPr lang="en-US">
                <a:solidFill>
                  <a:srgbClr val="202122"/>
                </a:solidFill>
                <a:latin typeface="Arial"/>
                <a:cs typeface="Arial"/>
              </a:rPr>
              <a:t> (English Cotton Count): The number of 840 yd lengths per pound. ECC is an indirect measure of linear density. It is the number of hanks of skein material that weighs 1 lb. Under this system, the higher the number, the finer the yarn. In the United States cotton counts between 1 and 20 are referred to as coarse counts.</a:t>
            </a:r>
            <a:endParaRPr lang="en-US"/>
          </a:p>
        </p:txBody>
      </p:sp>
      <p:pic>
        <p:nvPicPr>
          <p:cNvPr id="8" name="Picture 8" descr="Diagram&#10;&#10;Description automatically generated">
            <a:extLst>
              <a:ext uri="{FF2B5EF4-FFF2-40B4-BE49-F238E27FC236}">
                <a16:creationId xmlns="" xmlns:a16="http://schemas.microsoft.com/office/drawing/2014/main" id="{39B19514-25AD-2B37-552A-0FE820D1E1BF}"/>
              </a:ext>
            </a:extLst>
          </p:cNvPr>
          <p:cNvPicPr>
            <a:picLocks noChangeAspect="1"/>
          </p:cNvPicPr>
          <p:nvPr/>
        </p:nvPicPr>
        <p:blipFill>
          <a:blip r:embed="rId3"/>
          <a:stretch>
            <a:fillRect/>
          </a:stretch>
        </p:blipFill>
        <p:spPr>
          <a:xfrm>
            <a:off x="5960853" y="2936603"/>
            <a:ext cx="4295953" cy="3213284"/>
          </a:xfrm>
          <a:prstGeom prst="rect">
            <a:avLst/>
          </a:prstGeom>
        </p:spPr>
      </p:pic>
    </p:spTree>
    <p:extLst>
      <p:ext uri="{BB962C8B-B14F-4D97-AF65-F5344CB8AC3E}">
        <p14:creationId xmlns:p14="http://schemas.microsoft.com/office/powerpoint/2010/main" val="302400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7F3AAD-FB0F-0DC5-9643-2B749CC955C3}"/>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 xmlns:a16="http://schemas.microsoft.com/office/drawing/2014/main" id="{CE3C9F47-9E30-49C5-F799-36616747B725}"/>
              </a:ext>
            </a:extLst>
          </p:cNvPr>
          <p:cNvPicPr>
            <a:picLocks noGrp="1" noChangeAspect="1"/>
          </p:cNvPicPr>
          <p:nvPr>
            <p:ph idx="1"/>
          </p:nvPr>
        </p:nvPicPr>
        <p:blipFill>
          <a:blip r:embed="rId2"/>
          <a:stretch>
            <a:fillRect/>
          </a:stretch>
        </p:blipFill>
        <p:spPr>
          <a:xfrm>
            <a:off x="7217434" y="405606"/>
            <a:ext cx="4572000" cy="2619375"/>
          </a:xfrm>
        </p:spPr>
      </p:pic>
      <p:sp>
        <p:nvSpPr>
          <p:cNvPr id="4" name="Footer Placeholder 3">
            <a:extLst>
              <a:ext uri="{FF2B5EF4-FFF2-40B4-BE49-F238E27FC236}">
                <a16:creationId xmlns="" xmlns:a16="http://schemas.microsoft.com/office/drawing/2014/main" id="{ECC78804-847D-D3D5-4771-5A0F7B77C686}"/>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A655D726-F25B-F47F-0E6A-1D990879AE9D}"/>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7" name="Picture 7">
            <a:extLst>
              <a:ext uri="{FF2B5EF4-FFF2-40B4-BE49-F238E27FC236}">
                <a16:creationId xmlns="" xmlns:a16="http://schemas.microsoft.com/office/drawing/2014/main" id="{30EE84FE-5C50-DC64-E3E4-55527E58B800}"/>
              </a:ext>
            </a:extLst>
          </p:cNvPr>
          <p:cNvPicPr>
            <a:picLocks noChangeAspect="1"/>
          </p:cNvPicPr>
          <p:nvPr/>
        </p:nvPicPr>
        <p:blipFill>
          <a:blip r:embed="rId3"/>
          <a:stretch>
            <a:fillRect/>
          </a:stretch>
        </p:blipFill>
        <p:spPr>
          <a:xfrm>
            <a:off x="224287" y="1811222"/>
            <a:ext cx="7214557" cy="3235554"/>
          </a:xfrm>
          <a:prstGeom prst="rect">
            <a:avLst/>
          </a:prstGeom>
        </p:spPr>
      </p:pic>
      <p:pic>
        <p:nvPicPr>
          <p:cNvPr id="8" name="Picture 8" descr="A picture containing histogram&#10;&#10;Description automatically generated">
            <a:extLst>
              <a:ext uri="{FF2B5EF4-FFF2-40B4-BE49-F238E27FC236}">
                <a16:creationId xmlns="" xmlns:a16="http://schemas.microsoft.com/office/drawing/2014/main" id="{9F4FC14D-0ED4-5097-10C3-D1983BB87BE8}"/>
              </a:ext>
            </a:extLst>
          </p:cNvPr>
          <p:cNvPicPr>
            <a:picLocks noChangeAspect="1"/>
          </p:cNvPicPr>
          <p:nvPr/>
        </p:nvPicPr>
        <p:blipFill>
          <a:blip r:embed="rId4"/>
          <a:stretch>
            <a:fillRect/>
          </a:stretch>
        </p:blipFill>
        <p:spPr>
          <a:xfrm>
            <a:off x="8146212" y="3066503"/>
            <a:ext cx="3059500" cy="3557334"/>
          </a:xfrm>
          <a:prstGeom prst="rect">
            <a:avLst/>
          </a:prstGeom>
        </p:spPr>
      </p:pic>
    </p:spTree>
    <p:extLst>
      <p:ext uri="{BB962C8B-B14F-4D97-AF65-F5344CB8AC3E}">
        <p14:creationId xmlns:p14="http://schemas.microsoft.com/office/powerpoint/2010/main" val="308868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9306F7-9A6F-0E2C-EE67-34514CBAAFC3}"/>
              </a:ext>
            </a:extLst>
          </p:cNvPr>
          <p:cNvSpPr>
            <a:spLocks noGrp="1"/>
          </p:cNvSpPr>
          <p:nvPr>
            <p:ph type="title"/>
          </p:nvPr>
        </p:nvSpPr>
        <p:spPr/>
        <p:txBody>
          <a:bodyPr>
            <a:normAutofit fontScale="90000"/>
          </a:bodyPr>
          <a:lstStyle/>
          <a:p>
            <a:r>
              <a:rPr lang="en-US">
                <a:ea typeface="+mj-lt"/>
                <a:cs typeface="+mj-lt"/>
                <a:hlinkClick r:id="rId2"/>
              </a:rPr>
              <a:t>https://upcommons.upc.edu/bitstream/handle/2099/5463/Article04.pdf?sequence=1&amp;isAllowed=y</a:t>
            </a:r>
            <a:r>
              <a:rPr lang="en-US">
                <a:ea typeface="+mj-lt"/>
                <a:cs typeface="+mj-lt"/>
              </a:rPr>
              <a:t> </a:t>
            </a:r>
            <a:endParaRPr lang="en-US"/>
          </a:p>
        </p:txBody>
      </p:sp>
      <p:sp>
        <p:nvSpPr>
          <p:cNvPr id="3" name="Content Placeholder 2">
            <a:extLst>
              <a:ext uri="{FF2B5EF4-FFF2-40B4-BE49-F238E27FC236}">
                <a16:creationId xmlns="" xmlns:a16="http://schemas.microsoft.com/office/drawing/2014/main" id="{D0A5813E-CAE5-6243-CA0D-B4F4FE177A08}"/>
              </a:ext>
            </a:extLst>
          </p:cNvPr>
          <p:cNvSpPr>
            <a:spLocks noGrp="1"/>
          </p:cNvSpPr>
          <p:nvPr>
            <p:ph idx="1"/>
          </p:nvPr>
        </p:nvSpPr>
        <p:spPr/>
        <p:txBody>
          <a:bodyPr vert="horz" lIns="91440" tIns="45720" rIns="91440" bIns="45720" rtlCol="0" anchor="t">
            <a:normAutofit/>
          </a:bodyPr>
          <a:lstStyle/>
          <a:p>
            <a:endParaRPr lang="en-US" b="1"/>
          </a:p>
          <a:p>
            <a:r>
              <a:rPr lang="en-US">
                <a:ea typeface="+mn-lt"/>
                <a:cs typeface="+mn-lt"/>
                <a:hlinkClick r:id="rId3"/>
              </a:rPr>
              <a:t>https://artesanialatina.net/es/hilos-de-algodon/2330-hilo-de-algodon-crudo-para-modelismo-diametro-0-15-mm-largo-40-metros-8421426088014.html</a:t>
            </a:r>
            <a:r>
              <a:rPr lang="en-US">
                <a:ea typeface="+mn-lt"/>
                <a:cs typeface="+mn-lt"/>
              </a:rPr>
              <a:t> </a:t>
            </a:r>
            <a:endParaRPr lang="en-US" b="1"/>
          </a:p>
          <a:p>
            <a:endParaRPr lang="en-US" b="1"/>
          </a:p>
          <a:p>
            <a:r>
              <a:rPr lang="en-US" b="1"/>
              <a:t>Hilo de </a:t>
            </a:r>
            <a:r>
              <a:rPr lang="en-US" b="1" err="1"/>
              <a:t>Algodón</a:t>
            </a:r>
            <a:r>
              <a:rPr lang="en-US" b="1"/>
              <a:t> Crudo: Diámetro 0,15 mm y Largo 40 m</a:t>
            </a:r>
            <a:endParaRPr lang="en-US">
              <a:cs typeface="Calibri"/>
            </a:endParaRPr>
          </a:p>
          <a:p>
            <a:endParaRPr lang="en-US">
              <a:cs typeface="Calibri"/>
            </a:endParaRPr>
          </a:p>
        </p:txBody>
      </p:sp>
      <p:sp>
        <p:nvSpPr>
          <p:cNvPr id="4" name="Footer Placeholder 3">
            <a:extLst>
              <a:ext uri="{FF2B5EF4-FFF2-40B4-BE49-F238E27FC236}">
                <a16:creationId xmlns="" xmlns:a16="http://schemas.microsoft.com/office/drawing/2014/main" id="{6879F228-3E24-D026-3239-39209AA47E55}"/>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B71DF701-0D8A-EAD2-FA05-B5CD097922DF}"/>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6" name="Rectangle 5">
            <a:extLst>
              <a:ext uri="{FF2B5EF4-FFF2-40B4-BE49-F238E27FC236}">
                <a16:creationId xmlns="" xmlns:a16="http://schemas.microsoft.com/office/drawing/2014/main" id="{C34092CB-DF3C-5959-9010-41E0DC11937A}"/>
              </a:ext>
            </a:extLst>
          </p:cNvPr>
          <p:cNvSpPr/>
          <p:nvPr/>
        </p:nvSpPr>
        <p:spPr>
          <a:xfrm>
            <a:off x="937341" y="4870173"/>
            <a:ext cx="9632829" cy="215659"/>
          </a:xfrm>
          <a:prstGeom prst="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 xmlns:a16="http://schemas.microsoft.com/office/drawing/2014/main" id="{A27B24A1-61EB-4BDB-B239-F8F4C427B133}"/>
              </a:ext>
            </a:extLst>
          </p:cNvPr>
          <p:cNvCxnSpPr/>
          <p:nvPr/>
        </p:nvCxnSpPr>
        <p:spPr>
          <a:xfrm flipV="1">
            <a:off x="994914" y="5827143"/>
            <a:ext cx="9569568" cy="57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 xmlns:a16="http://schemas.microsoft.com/office/drawing/2014/main" id="{6D3850FF-A9E6-A7FD-8EC1-E5B7F90563D1}"/>
              </a:ext>
            </a:extLst>
          </p:cNvPr>
          <p:cNvSpPr/>
          <p:nvPr/>
        </p:nvSpPr>
        <p:spPr>
          <a:xfrm>
            <a:off x="11049000" y="5083021"/>
            <a:ext cx="790754" cy="373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 xmlns:a16="http://schemas.microsoft.com/office/drawing/2014/main" id="{B6B2D557-A50B-832D-F6A0-DBD7248F13D2}"/>
              </a:ext>
            </a:extLst>
          </p:cNvPr>
          <p:cNvSpPr/>
          <p:nvPr/>
        </p:nvSpPr>
        <p:spPr>
          <a:xfrm>
            <a:off x="92826" y="5068643"/>
            <a:ext cx="661358" cy="3881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D70249CA-4424-2D06-DA15-18466992FBBA}"/>
              </a:ext>
            </a:extLst>
          </p:cNvPr>
          <p:cNvSpPr txBox="1"/>
          <p:nvPr/>
        </p:nvSpPr>
        <p:spPr>
          <a:xfrm>
            <a:off x="11197150" y="4727025"/>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endParaRPr lang="en-US"/>
          </a:p>
        </p:txBody>
      </p:sp>
      <p:sp>
        <p:nvSpPr>
          <p:cNvPr id="11" name="TextBox 10">
            <a:extLst>
              <a:ext uri="{FF2B5EF4-FFF2-40B4-BE49-F238E27FC236}">
                <a16:creationId xmlns="" xmlns:a16="http://schemas.microsoft.com/office/drawing/2014/main" id="{DDA07878-B782-BBFD-B47C-BB281F643775}"/>
              </a:ext>
            </a:extLst>
          </p:cNvPr>
          <p:cNvSpPr txBox="1"/>
          <p:nvPr/>
        </p:nvSpPr>
        <p:spPr>
          <a:xfrm>
            <a:off x="342244" y="4798911"/>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endParaRPr lang="en-US"/>
          </a:p>
        </p:txBody>
      </p:sp>
    </p:spTree>
    <p:extLst>
      <p:ext uri="{BB962C8B-B14F-4D97-AF65-F5344CB8AC3E}">
        <p14:creationId xmlns:p14="http://schemas.microsoft.com/office/powerpoint/2010/main" val="53787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4C1551-9F9F-CF12-B4EB-BC313E7501B9}"/>
              </a:ext>
            </a:extLst>
          </p:cNvPr>
          <p:cNvSpPr>
            <a:spLocks noGrp="1"/>
          </p:cNvSpPr>
          <p:nvPr>
            <p:ph type="title"/>
          </p:nvPr>
        </p:nvSpPr>
        <p:spPr/>
        <p:txBody>
          <a:bodyPr/>
          <a:lstStyle/>
          <a:p>
            <a:endParaRPr lang="en-US"/>
          </a:p>
        </p:txBody>
      </p:sp>
      <p:sp>
        <p:nvSpPr>
          <p:cNvPr id="4" name="Footer Placeholder 3">
            <a:extLst>
              <a:ext uri="{FF2B5EF4-FFF2-40B4-BE49-F238E27FC236}">
                <a16:creationId xmlns="" xmlns:a16="http://schemas.microsoft.com/office/drawing/2014/main" id="{B5F3A305-FFE7-D733-C5BD-15C6EB3F6A8D}"/>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248916D3-CFC8-D284-E044-A72AF0CBEBBC}"/>
              </a:ext>
            </a:extLst>
          </p:cNvPr>
          <p:cNvSpPr>
            <a:spLocks noGrp="1"/>
          </p:cNvSpPr>
          <p:nvPr>
            <p:ph type="sldNum" sz="quarter" idx="12"/>
          </p:nvPr>
        </p:nvSpPr>
        <p:spPr/>
        <p:txBody>
          <a:bodyPr/>
          <a:lstStyle/>
          <a:p>
            <a:fld id="{330EA680-D336-4FF7-8B7A-9848BB0A1C32}" type="slidenum">
              <a:rPr lang="en-US" smtClean="0"/>
              <a:t>28</a:t>
            </a:fld>
            <a:endParaRPr lang="en-US"/>
          </a:p>
        </p:txBody>
      </p:sp>
      <p:sp>
        <p:nvSpPr>
          <p:cNvPr id="6" name="TextBox 5">
            <a:extLst>
              <a:ext uri="{FF2B5EF4-FFF2-40B4-BE49-F238E27FC236}">
                <a16:creationId xmlns="" xmlns:a16="http://schemas.microsoft.com/office/drawing/2014/main" id="{1DE27301-3B84-212B-9E5E-22932B7FAAAE}"/>
              </a:ext>
            </a:extLst>
          </p:cNvPr>
          <p:cNvSpPr txBox="1"/>
          <p:nvPr/>
        </p:nvSpPr>
        <p:spPr>
          <a:xfrm>
            <a:off x="552409" y="1713461"/>
            <a:ext cx="55324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err="1">
                <a:cs typeface="Calibri"/>
              </a:rPr>
              <a:t>Desde</a:t>
            </a:r>
            <a:r>
              <a:rPr lang="en-US" sz="6000">
                <a:cs typeface="Calibri"/>
              </a:rPr>
              <a:t> (0,0)</a:t>
            </a:r>
          </a:p>
          <a:p>
            <a:pPr algn="l"/>
            <a:r>
              <a:rPr lang="en-US" sz="6000">
                <a:cs typeface="Calibri"/>
              </a:rPr>
              <a:t>(45,90)</a:t>
            </a:r>
            <a:endParaRPr lang="en-US"/>
          </a:p>
          <a:p>
            <a:r>
              <a:rPr lang="en-US" sz="6000">
                <a:cs typeface="Calibri"/>
              </a:rPr>
              <a:t>(-50,60)</a:t>
            </a:r>
          </a:p>
        </p:txBody>
      </p:sp>
      <p:sp>
        <p:nvSpPr>
          <p:cNvPr id="8" name="TextBox 7">
            <a:extLst>
              <a:ext uri="{FF2B5EF4-FFF2-40B4-BE49-F238E27FC236}">
                <a16:creationId xmlns="" xmlns:a16="http://schemas.microsoft.com/office/drawing/2014/main" id="{F2479CFD-ECD7-F9EB-16CC-C05938C8B245}"/>
              </a:ext>
            </a:extLst>
          </p:cNvPr>
          <p:cNvSpPr txBox="1"/>
          <p:nvPr/>
        </p:nvSpPr>
        <p:spPr>
          <a:xfrm>
            <a:off x="6375238" y="534517"/>
            <a:ext cx="553240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err="1">
                <a:cs typeface="Calibri"/>
              </a:rPr>
              <a:t>Continuas</a:t>
            </a:r>
          </a:p>
          <a:p>
            <a:pPr algn="l"/>
            <a:r>
              <a:rPr lang="en-US" sz="6000">
                <a:cs typeface="Calibri"/>
              </a:rPr>
              <a:t>(0,0)</a:t>
            </a:r>
            <a:endParaRPr lang="en-US"/>
          </a:p>
          <a:p>
            <a:r>
              <a:rPr lang="en-US" sz="6000">
                <a:cs typeface="Calibri"/>
              </a:rPr>
              <a:t>(0,100)</a:t>
            </a:r>
          </a:p>
          <a:p>
            <a:r>
              <a:rPr lang="en-US" sz="6000">
                <a:ea typeface="+mn-lt"/>
                <a:cs typeface="+mn-lt"/>
              </a:rPr>
              <a:t>(100,0)</a:t>
            </a:r>
          </a:p>
          <a:p>
            <a:r>
              <a:rPr lang="en-US" sz="6000">
                <a:ea typeface="+mn-lt"/>
                <a:cs typeface="+mn-lt"/>
              </a:rPr>
              <a:t>(0,-100)</a:t>
            </a:r>
          </a:p>
          <a:p>
            <a:r>
              <a:rPr lang="en-US" sz="6000">
                <a:cs typeface="Calibri"/>
              </a:rPr>
              <a:t>(-100,0)</a:t>
            </a:r>
          </a:p>
        </p:txBody>
      </p:sp>
    </p:spTree>
    <p:extLst>
      <p:ext uri="{BB962C8B-B14F-4D97-AF65-F5344CB8AC3E}">
        <p14:creationId xmlns:p14="http://schemas.microsoft.com/office/powerpoint/2010/main" val="420013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a:extLst>
              <a:ext uri="{28A0092B-C50C-407E-A947-70E740481C1C}">
                <a14:useLocalDpi xmlns:a14="http://schemas.microsoft.com/office/drawing/2010/main" val="0"/>
              </a:ext>
            </a:extLst>
          </a:blip>
          <a:srcRect l="44114" t="38051" r="41645" b="37643"/>
          <a:stretch/>
        </p:blipFill>
        <p:spPr>
          <a:xfrm>
            <a:off x="3801737" y="1269142"/>
            <a:ext cx="4252511" cy="4082413"/>
          </a:xfrm>
        </p:spPr>
      </p:pic>
      <p:sp>
        <p:nvSpPr>
          <p:cNvPr id="4" name="Marcador de pie de página 3"/>
          <p:cNvSpPr>
            <a:spLocks noGrp="1"/>
          </p:cNvSpPr>
          <p:nvPr>
            <p:ph type="ftr" sz="quarter" idx="11"/>
          </p:nvPr>
        </p:nvSpPr>
        <p:spPr/>
        <p:txBody>
          <a:bodyPr/>
          <a:lstStyle/>
          <a:p>
            <a:r>
              <a:rPr lang="en-US" smtClean="0"/>
              <a:t>IPN-ESIT-Diseño de Mecanismos-Rodolfo Villalobos</a:t>
            </a:r>
            <a:endParaRPr lang="en-US"/>
          </a:p>
        </p:txBody>
      </p:sp>
      <p:sp>
        <p:nvSpPr>
          <p:cNvPr id="5" name="Marcador de número de diapositiva 4"/>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94444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661EEA4-8D43-2665-2D16-4DBD3D3809B7}"/>
              </a:ext>
            </a:extLst>
          </p:cNvPr>
          <p:cNvSpPr>
            <a:spLocks noGrp="1"/>
          </p:cNvSpPr>
          <p:nvPr>
            <p:ph type="title"/>
          </p:nvPr>
        </p:nvSpPr>
        <p:spPr>
          <a:xfrm>
            <a:off x="1046746" y="586822"/>
            <a:ext cx="3560252" cy="1645920"/>
          </a:xfrm>
        </p:spPr>
        <p:txBody>
          <a:bodyPr>
            <a:normAutofit/>
          </a:bodyPr>
          <a:lstStyle/>
          <a:p>
            <a:r>
              <a:rPr lang="en-US" sz="3200">
                <a:cs typeface="Calibri Light"/>
              </a:rPr>
              <a:t>Propuesta </a:t>
            </a:r>
            <a:endParaRPr lang="en-US" sz="3200"/>
          </a:p>
        </p:txBody>
      </p:sp>
      <p:sp>
        <p:nvSpPr>
          <p:cNvPr id="14" name="Rectangle 13">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 xmlns:a16="http://schemas.microsoft.com/office/drawing/2014/main" id="{1CF0AFB7-24A4-DD5E-E31F-97B858871F5D}"/>
              </a:ext>
            </a:extLst>
          </p:cNvPr>
          <p:cNvSpPr>
            <a:spLocks noGrp="1"/>
          </p:cNvSpPr>
          <p:nvPr>
            <p:ph idx="1"/>
          </p:nvPr>
        </p:nvSpPr>
        <p:spPr>
          <a:xfrm>
            <a:off x="5351164" y="586822"/>
            <a:ext cx="6002636" cy="1645920"/>
          </a:xfrm>
        </p:spPr>
        <p:txBody>
          <a:bodyPr vert="horz" lIns="91440" tIns="45720" rIns="91440" bIns="45720" rtlCol="0" anchor="ctr">
            <a:normAutofit/>
          </a:bodyPr>
          <a:lstStyle/>
          <a:p>
            <a:r>
              <a:rPr lang="es-419" sz="1700">
                <a:cs typeface="Calibri"/>
              </a:rPr>
              <a:t>Evaluación continua. </a:t>
            </a:r>
          </a:p>
          <a:p>
            <a:r>
              <a:rPr lang="es-419" sz="1700">
                <a:cs typeface="Calibri"/>
              </a:rPr>
              <a:t>Puntos por ejercicios a completar. Ejercicios con tiempo límite y/o secuenciales. </a:t>
            </a:r>
          </a:p>
          <a:p>
            <a:r>
              <a:rPr lang="es-419" sz="1700">
                <a:cs typeface="Calibri"/>
              </a:rPr>
              <a:t>90=num. De puntos obtenidos/num. De puntos totales*9</a:t>
            </a:r>
          </a:p>
          <a:p>
            <a:r>
              <a:rPr lang="es-419" sz="1700">
                <a:cs typeface="Calibri"/>
              </a:rPr>
              <a:t>10 repositorio actualizado y detallado</a:t>
            </a:r>
          </a:p>
        </p:txBody>
      </p:sp>
      <p:graphicFrame>
        <p:nvGraphicFramePr>
          <p:cNvPr id="5" name="Table 4">
            <a:extLst>
              <a:ext uri="{FF2B5EF4-FFF2-40B4-BE49-F238E27FC236}">
                <a16:creationId xmlns="" xmlns:a16="http://schemas.microsoft.com/office/drawing/2014/main" id="{C997058B-F26C-56F8-2D04-18EE08C26281}"/>
              </a:ext>
            </a:extLst>
          </p:cNvPr>
          <p:cNvGraphicFramePr>
            <a:graphicFrameLocks noGrp="1"/>
          </p:cNvGraphicFramePr>
          <p:nvPr/>
        </p:nvGraphicFramePr>
        <p:xfrm>
          <a:off x="557784" y="3501843"/>
          <a:ext cx="11164832" cy="1948290"/>
        </p:xfrm>
        <a:graphic>
          <a:graphicData uri="http://schemas.openxmlformats.org/drawingml/2006/table">
            <a:tbl>
              <a:tblPr firstRow="1" bandRow="1">
                <a:noFill/>
                <a:tableStyleId>{5C22544A-7EE6-4342-B048-85BDC9FD1C3A}</a:tableStyleId>
              </a:tblPr>
              <a:tblGrid>
                <a:gridCol w="1479006">
                  <a:extLst>
                    <a:ext uri="{9D8B030D-6E8A-4147-A177-3AD203B41FA5}">
                      <a16:colId xmlns="" xmlns:a16="http://schemas.microsoft.com/office/drawing/2014/main" val="2264096144"/>
                    </a:ext>
                  </a:extLst>
                </a:gridCol>
                <a:gridCol w="1439515">
                  <a:extLst>
                    <a:ext uri="{9D8B030D-6E8A-4147-A177-3AD203B41FA5}">
                      <a16:colId xmlns="" xmlns:a16="http://schemas.microsoft.com/office/drawing/2014/main" val="2983089376"/>
                    </a:ext>
                  </a:extLst>
                </a:gridCol>
                <a:gridCol w="581026">
                  <a:extLst>
                    <a:ext uri="{9D8B030D-6E8A-4147-A177-3AD203B41FA5}">
                      <a16:colId xmlns="" xmlns:a16="http://schemas.microsoft.com/office/drawing/2014/main" val="1234370402"/>
                    </a:ext>
                  </a:extLst>
                </a:gridCol>
                <a:gridCol w="581026">
                  <a:extLst>
                    <a:ext uri="{9D8B030D-6E8A-4147-A177-3AD203B41FA5}">
                      <a16:colId xmlns="" xmlns:a16="http://schemas.microsoft.com/office/drawing/2014/main" val="677181521"/>
                    </a:ext>
                  </a:extLst>
                </a:gridCol>
                <a:gridCol w="581026">
                  <a:extLst>
                    <a:ext uri="{9D8B030D-6E8A-4147-A177-3AD203B41FA5}">
                      <a16:colId xmlns="" xmlns:a16="http://schemas.microsoft.com/office/drawing/2014/main" val="543704866"/>
                    </a:ext>
                  </a:extLst>
                </a:gridCol>
                <a:gridCol w="581026">
                  <a:extLst>
                    <a:ext uri="{9D8B030D-6E8A-4147-A177-3AD203B41FA5}">
                      <a16:colId xmlns="" xmlns:a16="http://schemas.microsoft.com/office/drawing/2014/main" val="2065458658"/>
                    </a:ext>
                  </a:extLst>
                </a:gridCol>
                <a:gridCol w="581026">
                  <a:extLst>
                    <a:ext uri="{9D8B030D-6E8A-4147-A177-3AD203B41FA5}">
                      <a16:colId xmlns="" xmlns:a16="http://schemas.microsoft.com/office/drawing/2014/main" val="1240554913"/>
                    </a:ext>
                  </a:extLst>
                </a:gridCol>
                <a:gridCol w="581026">
                  <a:extLst>
                    <a:ext uri="{9D8B030D-6E8A-4147-A177-3AD203B41FA5}">
                      <a16:colId xmlns="" xmlns:a16="http://schemas.microsoft.com/office/drawing/2014/main" val="1557204124"/>
                    </a:ext>
                  </a:extLst>
                </a:gridCol>
                <a:gridCol w="581026">
                  <a:extLst>
                    <a:ext uri="{9D8B030D-6E8A-4147-A177-3AD203B41FA5}">
                      <a16:colId xmlns="" xmlns:a16="http://schemas.microsoft.com/office/drawing/2014/main" val="1160012156"/>
                    </a:ext>
                  </a:extLst>
                </a:gridCol>
                <a:gridCol w="581026">
                  <a:extLst>
                    <a:ext uri="{9D8B030D-6E8A-4147-A177-3AD203B41FA5}">
                      <a16:colId xmlns="" xmlns:a16="http://schemas.microsoft.com/office/drawing/2014/main" val="674253800"/>
                    </a:ext>
                  </a:extLst>
                </a:gridCol>
                <a:gridCol w="696064">
                  <a:extLst>
                    <a:ext uri="{9D8B030D-6E8A-4147-A177-3AD203B41FA5}">
                      <a16:colId xmlns="" xmlns:a16="http://schemas.microsoft.com/office/drawing/2014/main" val="2212076980"/>
                    </a:ext>
                  </a:extLst>
                </a:gridCol>
                <a:gridCol w="718384">
                  <a:extLst>
                    <a:ext uri="{9D8B030D-6E8A-4147-A177-3AD203B41FA5}">
                      <a16:colId xmlns="" xmlns:a16="http://schemas.microsoft.com/office/drawing/2014/main" val="317319046"/>
                    </a:ext>
                  </a:extLst>
                </a:gridCol>
                <a:gridCol w="647989">
                  <a:extLst>
                    <a:ext uri="{9D8B030D-6E8A-4147-A177-3AD203B41FA5}">
                      <a16:colId xmlns="" xmlns:a16="http://schemas.microsoft.com/office/drawing/2014/main" val="801871336"/>
                    </a:ext>
                  </a:extLst>
                </a:gridCol>
                <a:gridCol w="1535666">
                  <a:extLst>
                    <a:ext uri="{9D8B030D-6E8A-4147-A177-3AD203B41FA5}">
                      <a16:colId xmlns="" xmlns:a16="http://schemas.microsoft.com/office/drawing/2014/main" val="2743841303"/>
                    </a:ext>
                  </a:extLst>
                </a:gridCol>
              </a:tblGrid>
              <a:tr h="484600">
                <a:tc>
                  <a:txBody>
                    <a:bodyPr/>
                    <a:lstStyle/>
                    <a:p>
                      <a:pPr fontAlgn="b"/>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P1</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P2</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P3</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P4</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P5</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P6</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P7</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P8</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Eva</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Rep</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Tot</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Calif</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 xmlns:a16="http://schemas.microsoft.com/office/drawing/2014/main" val="1122967713"/>
                  </a:ext>
                </a:extLst>
              </a:tr>
              <a:tr h="484600">
                <a:tc>
                  <a:txBody>
                    <a:bodyPr/>
                    <a:lstStyle/>
                    <a:p>
                      <a:pPr fontAlgn="b"/>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b"/>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5</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10</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 xmlns:a16="http://schemas.microsoft.com/office/drawing/2014/main" val="1927796370"/>
                  </a:ext>
                </a:extLst>
              </a:tr>
              <a:tr h="979090">
                <a:tc>
                  <a:txBody>
                    <a:bodyPr/>
                    <a:lstStyle/>
                    <a:p>
                      <a:pPr algn="r" fontAlgn="b"/>
                      <a:r>
                        <a:rPr lang="en-US" sz="1600">
                          <a:solidFill>
                            <a:schemeClr val="tx1">
                              <a:lumMod val="75000"/>
                              <a:lumOff val="25000"/>
                            </a:schemeClr>
                          </a:solidFill>
                          <a:effectLst/>
                        </a:rPr>
                        <a:t>2020340001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fontAlgn="b"/>
                      <a:r>
                        <a:rPr lang="en-US" sz="1600">
                          <a:solidFill>
                            <a:schemeClr val="tx1">
                              <a:lumMod val="75000"/>
                              <a:lumOff val="25000"/>
                            </a:schemeClr>
                          </a:solidFill>
                          <a:effectLst/>
                        </a:rPr>
                        <a:t>ARELLANO BACILIO ANGELICA</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17</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7.391304348</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 xmlns:a16="http://schemas.microsoft.com/office/drawing/2014/main" val="2320455490"/>
                  </a:ext>
                </a:extLst>
              </a:tr>
            </a:tbl>
          </a:graphicData>
        </a:graphic>
      </p:graphicFrame>
      <p:sp>
        <p:nvSpPr>
          <p:cNvPr id="6" name="Slide Number Placeholder 5">
            <a:extLst>
              <a:ext uri="{FF2B5EF4-FFF2-40B4-BE49-F238E27FC236}">
                <a16:creationId xmlns="" xmlns:a16="http://schemas.microsoft.com/office/drawing/2014/main" id="{998E5A82-F8A3-520F-ED4B-620456990D56}"/>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4" name="Footer Placeholder 3">
            <a:extLst>
              <a:ext uri="{FF2B5EF4-FFF2-40B4-BE49-F238E27FC236}">
                <a16:creationId xmlns="" xmlns:a16="http://schemas.microsoft.com/office/drawing/2014/main" id="{60D01B53-DA92-8868-1E3D-ACE1B7A69A9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6423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20BEE5DE-8335-245D-75F6-28359A0D0884}"/>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0E574F94-45F1-A638-4F38-B5EEDDE7623C}"/>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6" name="Picture 6" descr="Text&#10;&#10;Description automatically generated">
            <a:extLst>
              <a:ext uri="{FF2B5EF4-FFF2-40B4-BE49-F238E27FC236}">
                <a16:creationId xmlns="" xmlns:a16="http://schemas.microsoft.com/office/drawing/2014/main" id="{D2152333-AD87-5466-44A0-1927EE5C9241}"/>
              </a:ext>
            </a:extLst>
          </p:cNvPr>
          <p:cNvPicPr>
            <a:picLocks noChangeAspect="1"/>
          </p:cNvPicPr>
          <p:nvPr/>
        </p:nvPicPr>
        <p:blipFill>
          <a:blip r:embed="rId2"/>
          <a:stretch>
            <a:fillRect/>
          </a:stretch>
        </p:blipFill>
        <p:spPr>
          <a:xfrm>
            <a:off x="1403231" y="400388"/>
            <a:ext cx="7214558" cy="2922960"/>
          </a:xfrm>
          <a:prstGeom prst="rect">
            <a:avLst/>
          </a:prstGeom>
        </p:spPr>
      </p:pic>
      <p:pic>
        <p:nvPicPr>
          <p:cNvPr id="7" name="Picture 7" descr="Table&#10;&#10;Description automatically generated">
            <a:extLst>
              <a:ext uri="{FF2B5EF4-FFF2-40B4-BE49-F238E27FC236}">
                <a16:creationId xmlns="" xmlns:a16="http://schemas.microsoft.com/office/drawing/2014/main" id="{97EFBF51-42C1-71B3-4D57-E457AAA18AD0}"/>
              </a:ext>
            </a:extLst>
          </p:cNvPr>
          <p:cNvPicPr>
            <a:picLocks noChangeAspect="1"/>
          </p:cNvPicPr>
          <p:nvPr/>
        </p:nvPicPr>
        <p:blipFill>
          <a:blip r:embed="rId3"/>
          <a:stretch>
            <a:fillRect/>
          </a:stretch>
        </p:blipFill>
        <p:spPr>
          <a:xfrm>
            <a:off x="382437" y="3819713"/>
            <a:ext cx="11427124" cy="2237820"/>
          </a:xfrm>
          <a:prstGeom prst="rect">
            <a:avLst/>
          </a:prstGeom>
        </p:spPr>
      </p:pic>
      <p:sp>
        <p:nvSpPr>
          <p:cNvPr id="8" name="TextBox 7">
            <a:extLst>
              <a:ext uri="{FF2B5EF4-FFF2-40B4-BE49-F238E27FC236}">
                <a16:creationId xmlns="" xmlns:a16="http://schemas.microsoft.com/office/drawing/2014/main" id="{B7BC1EFB-E2A2-E21A-E150-71662F757FAF}"/>
              </a:ext>
            </a:extLst>
          </p:cNvPr>
          <p:cNvSpPr txBox="1"/>
          <p:nvPr/>
        </p:nvSpPr>
        <p:spPr>
          <a:xfrm>
            <a:off x="2625306" y="3315419"/>
            <a:ext cx="5877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=CONCATENAR(A3," ",B3,C3,D3," ",E3,F3,G3,H3," ",I3)</a:t>
            </a:r>
          </a:p>
        </p:txBody>
      </p:sp>
    </p:spTree>
    <p:extLst>
      <p:ext uri="{BB962C8B-B14F-4D97-AF65-F5344CB8AC3E}">
        <p14:creationId xmlns:p14="http://schemas.microsoft.com/office/powerpoint/2010/main" val="3251822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IPN-ESIT-Diseño de Mecanismos-Rodolfo Villalobos</a:t>
            </a:r>
            <a:endParaRPr lang="en-US"/>
          </a:p>
        </p:txBody>
      </p:sp>
      <p:sp>
        <p:nvSpPr>
          <p:cNvPr id="5" name="Marcador de número de diapositiva 4"/>
          <p:cNvSpPr>
            <a:spLocks noGrp="1"/>
          </p:cNvSpPr>
          <p:nvPr>
            <p:ph type="sldNum" sz="quarter" idx="12"/>
          </p:nvPr>
        </p:nvSpPr>
        <p:spPr/>
        <p:txBody>
          <a:bodyPr/>
          <a:lstStyle/>
          <a:p>
            <a:fld id="{330EA680-D336-4FF7-8B7A-9848BB0A1C32}" type="slidenum">
              <a:rPr lang="en-US" smtClean="0"/>
              <a:t>31</a:t>
            </a:fld>
            <a:endParaRPr lang="en-US"/>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484" y="506776"/>
            <a:ext cx="10058400" cy="5657850"/>
          </a:xfrm>
          <a:prstGeom prst="rect">
            <a:avLst/>
          </a:prstGeom>
        </p:spPr>
      </p:pic>
    </p:spTree>
    <p:extLst>
      <p:ext uri="{BB962C8B-B14F-4D97-AF65-F5344CB8AC3E}">
        <p14:creationId xmlns:p14="http://schemas.microsoft.com/office/powerpoint/2010/main" val="410614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CE206-53A2-CB58-6ED4-7B6F042C4634}"/>
              </a:ext>
            </a:extLst>
          </p:cNvPr>
          <p:cNvSpPr>
            <a:spLocks noGrp="1"/>
          </p:cNvSpPr>
          <p:nvPr>
            <p:ph type="title"/>
          </p:nvPr>
        </p:nvSpPr>
        <p:spPr/>
        <p:txBody>
          <a:bodyPr/>
          <a:lstStyle/>
          <a:p>
            <a:r>
              <a:rPr lang="en-US" err="1">
                <a:cs typeface="Calibri Light"/>
              </a:rPr>
              <a:t>Dibujar</a:t>
            </a:r>
            <a:r>
              <a:rPr lang="en-US">
                <a:cs typeface="Calibri Light"/>
              </a:rPr>
              <a:t> 10 cm 10 cm de </a:t>
            </a:r>
            <a:r>
              <a:rPr lang="en-US" err="1">
                <a:cs typeface="Calibri Light"/>
              </a:rPr>
              <a:t>tela</a:t>
            </a:r>
            <a:endParaRPr lang="en-US" err="1"/>
          </a:p>
        </p:txBody>
      </p:sp>
      <p:sp>
        <p:nvSpPr>
          <p:cNvPr id="4" name="Footer Placeholder 3">
            <a:extLst>
              <a:ext uri="{FF2B5EF4-FFF2-40B4-BE49-F238E27FC236}">
                <a16:creationId xmlns="" xmlns:a16="http://schemas.microsoft.com/office/drawing/2014/main" id="{D4D142F9-8324-24BE-D318-69C28CE97764}"/>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77C15EB9-BE0E-65D8-0EEE-3AF33310A94A}"/>
              </a:ext>
            </a:extLst>
          </p:cNvPr>
          <p:cNvSpPr>
            <a:spLocks noGrp="1"/>
          </p:cNvSpPr>
          <p:nvPr>
            <p:ph type="sldNum" sz="quarter" idx="12"/>
          </p:nvPr>
        </p:nvSpPr>
        <p:spPr/>
        <p:txBody>
          <a:bodyPr/>
          <a:lstStyle/>
          <a:p>
            <a:fld id="{330EA680-D336-4FF7-8B7A-9848BB0A1C32}" type="slidenum">
              <a:rPr lang="en-US" smtClean="0"/>
              <a:t>32</a:t>
            </a:fld>
            <a:endParaRPr lang="en-US"/>
          </a:p>
        </p:txBody>
      </p:sp>
      <p:pic>
        <p:nvPicPr>
          <p:cNvPr id="23" name="Picture 23" descr="A picture containing calendar&#10;&#10;Description automatically generated">
            <a:extLst>
              <a:ext uri="{FF2B5EF4-FFF2-40B4-BE49-F238E27FC236}">
                <a16:creationId xmlns="" xmlns:a16="http://schemas.microsoft.com/office/drawing/2014/main" id="{D8D0450F-1FB5-224E-4E8A-DF55AA09C92F}"/>
              </a:ext>
            </a:extLst>
          </p:cNvPr>
          <p:cNvPicPr>
            <a:picLocks noChangeAspect="1"/>
          </p:cNvPicPr>
          <p:nvPr/>
        </p:nvPicPr>
        <p:blipFill>
          <a:blip r:embed="rId2"/>
          <a:stretch>
            <a:fillRect/>
          </a:stretch>
        </p:blipFill>
        <p:spPr>
          <a:xfrm>
            <a:off x="569343" y="1782232"/>
            <a:ext cx="3390181" cy="4573119"/>
          </a:xfrm>
          <a:prstGeom prst="rect">
            <a:avLst/>
          </a:prstGeom>
        </p:spPr>
      </p:pic>
      <p:pic>
        <p:nvPicPr>
          <p:cNvPr id="24" name="Picture 24" descr="A picture containing diagram&#10;&#10;Description automatically generated">
            <a:extLst>
              <a:ext uri="{FF2B5EF4-FFF2-40B4-BE49-F238E27FC236}">
                <a16:creationId xmlns="" xmlns:a16="http://schemas.microsoft.com/office/drawing/2014/main" id="{F0EBD659-1065-E266-C019-141707F19888}"/>
              </a:ext>
            </a:extLst>
          </p:cNvPr>
          <p:cNvPicPr>
            <a:picLocks noChangeAspect="1"/>
          </p:cNvPicPr>
          <p:nvPr/>
        </p:nvPicPr>
        <p:blipFill>
          <a:blip r:embed="rId3"/>
          <a:stretch>
            <a:fillRect/>
          </a:stretch>
        </p:blipFill>
        <p:spPr>
          <a:xfrm>
            <a:off x="5342626" y="2155896"/>
            <a:ext cx="5417388" cy="3610131"/>
          </a:xfrm>
          <a:prstGeom prst="rect">
            <a:avLst/>
          </a:prstGeom>
        </p:spPr>
      </p:pic>
    </p:spTree>
    <p:extLst>
      <p:ext uri="{BB962C8B-B14F-4D97-AF65-F5344CB8AC3E}">
        <p14:creationId xmlns:p14="http://schemas.microsoft.com/office/powerpoint/2010/main" val="179255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DD94FC-E921-17DA-F0A5-39C0DCFDDACA}"/>
              </a:ext>
            </a:extLst>
          </p:cNvPr>
          <p:cNvSpPr>
            <a:spLocks noGrp="1"/>
          </p:cNvSpPr>
          <p:nvPr>
            <p:ph type="title"/>
          </p:nvPr>
        </p:nvSpPr>
        <p:spPr/>
        <p:txBody>
          <a:bodyPr/>
          <a:lstStyle/>
          <a:p>
            <a:endParaRPr lang="en-US"/>
          </a:p>
        </p:txBody>
      </p:sp>
      <p:sp>
        <p:nvSpPr>
          <p:cNvPr id="4" name="Footer Placeholder 3">
            <a:extLst>
              <a:ext uri="{FF2B5EF4-FFF2-40B4-BE49-F238E27FC236}">
                <a16:creationId xmlns="" xmlns:a16="http://schemas.microsoft.com/office/drawing/2014/main" id="{01809BA8-6933-3B07-779F-239253DC8830}"/>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9C1FDBAA-FB02-F4C9-55B9-27B884294BD5}"/>
              </a:ext>
            </a:extLst>
          </p:cNvPr>
          <p:cNvSpPr>
            <a:spLocks noGrp="1"/>
          </p:cNvSpPr>
          <p:nvPr>
            <p:ph type="sldNum" sz="quarter" idx="12"/>
          </p:nvPr>
        </p:nvSpPr>
        <p:spPr/>
        <p:txBody>
          <a:bodyPr/>
          <a:lstStyle/>
          <a:p>
            <a:fld id="{330EA680-D336-4FF7-8B7A-9848BB0A1C32}" type="slidenum">
              <a:rPr lang="en-US" smtClean="0"/>
              <a:t>33</a:t>
            </a:fld>
            <a:endParaRPr lang="en-US"/>
          </a:p>
        </p:txBody>
      </p:sp>
      <p:pic>
        <p:nvPicPr>
          <p:cNvPr id="9" name="Picture 9" descr="A screenshot of a computer&#10;&#10;Description automatically generated">
            <a:extLst>
              <a:ext uri="{FF2B5EF4-FFF2-40B4-BE49-F238E27FC236}">
                <a16:creationId xmlns="" xmlns:a16="http://schemas.microsoft.com/office/drawing/2014/main" id="{7CB788D1-0EA8-84F5-A8BE-55546A2EFB79}"/>
              </a:ext>
            </a:extLst>
          </p:cNvPr>
          <p:cNvPicPr>
            <a:picLocks noGrp="1" noChangeAspect="1"/>
          </p:cNvPicPr>
          <p:nvPr>
            <p:ph idx="1"/>
          </p:nvPr>
        </p:nvPicPr>
        <p:blipFill>
          <a:blip r:embed="rId2"/>
          <a:stretch>
            <a:fillRect/>
          </a:stretch>
        </p:blipFill>
        <p:spPr>
          <a:xfrm>
            <a:off x="627621" y="217541"/>
            <a:ext cx="10924822" cy="6138745"/>
          </a:xfrm>
        </p:spPr>
      </p:pic>
    </p:spTree>
    <p:extLst>
      <p:ext uri="{BB962C8B-B14F-4D97-AF65-F5344CB8AC3E}">
        <p14:creationId xmlns:p14="http://schemas.microsoft.com/office/powerpoint/2010/main" val="1930213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B9DF63A7-332C-8A44-CFE1-B099572E56C1}"/>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9EDDA2D7-1218-7165-FB4F-BDE71D278F33}"/>
              </a:ext>
            </a:extLst>
          </p:cNvPr>
          <p:cNvSpPr>
            <a:spLocks noGrp="1"/>
          </p:cNvSpPr>
          <p:nvPr>
            <p:ph type="sldNum" sz="quarter" idx="12"/>
          </p:nvPr>
        </p:nvSpPr>
        <p:spPr/>
        <p:txBody>
          <a:bodyPr/>
          <a:lstStyle/>
          <a:p>
            <a:fld id="{330EA680-D336-4FF7-8B7A-9848BB0A1C32}" type="slidenum">
              <a:rPr lang="en-US" smtClean="0"/>
              <a:t>34</a:t>
            </a:fld>
            <a:endParaRPr lang="en-US"/>
          </a:p>
        </p:txBody>
      </p:sp>
      <p:sp>
        <p:nvSpPr>
          <p:cNvPr id="8" name="Title 7">
            <a:extLst>
              <a:ext uri="{FF2B5EF4-FFF2-40B4-BE49-F238E27FC236}">
                <a16:creationId xmlns="" xmlns:a16="http://schemas.microsoft.com/office/drawing/2014/main" id="{D269F306-ABD9-5D8B-FD13-29BEE7EA4F9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16918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F2D9E4-1690-C309-6FCB-5301604B551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AB5F325-6AC6-5C73-1327-D7AC80F10FCA}"/>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https://tuplasa.com.mx/productos.php</a:t>
            </a:r>
            <a:endParaRPr lang="en-US">
              <a:ea typeface="+mn-lt"/>
              <a:cs typeface="+mn-lt"/>
            </a:endParaRPr>
          </a:p>
          <a:p>
            <a:endParaRPr lang="en-US">
              <a:cs typeface="Calibri"/>
            </a:endParaRPr>
          </a:p>
          <a:p>
            <a:r>
              <a:rPr lang="en-US">
                <a:ea typeface="+mn-lt"/>
                <a:cs typeface="+mn-lt"/>
              </a:rPr>
              <a:t>https://www.norelem.mx/xs_db/DOKUMENT_DB/www/NORELEM/Kataloge/norelem_Katalog_Aluminiumprofile_ES_2017.pdf</a:t>
            </a:r>
            <a:endParaRPr lang="en-US">
              <a:cs typeface="Calibri"/>
            </a:endParaRPr>
          </a:p>
        </p:txBody>
      </p:sp>
      <p:sp>
        <p:nvSpPr>
          <p:cNvPr id="4" name="Footer Placeholder 3">
            <a:extLst>
              <a:ext uri="{FF2B5EF4-FFF2-40B4-BE49-F238E27FC236}">
                <a16:creationId xmlns="" xmlns:a16="http://schemas.microsoft.com/office/drawing/2014/main" id="{987910D1-758B-EB20-1512-FEAC094A28DC}"/>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07F3D605-CD4F-A5B5-CFD0-D061F9AF3EF8}"/>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4157818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 xmlns:a16="http://schemas.microsoft.com/office/drawing/2014/main" id="{A9EEC25C-C6F2-BF82-B872-DFFF88DA22C9}"/>
              </a:ext>
            </a:extLst>
          </p:cNvPr>
          <p:cNvPicPr>
            <a:picLocks noGrp="1" noChangeAspect="1"/>
          </p:cNvPicPr>
          <p:nvPr>
            <p:ph idx="1"/>
          </p:nvPr>
        </p:nvPicPr>
        <p:blipFill>
          <a:blip r:embed="rId2"/>
          <a:stretch>
            <a:fillRect/>
          </a:stretch>
        </p:blipFill>
        <p:spPr>
          <a:xfrm>
            <a:off x="2320103" y="229365"/>
            <a:ext cx="6516624" cy="3633216"/>
          </a:xfrm>
        </p:spPr>
      </p:pic>
      <p:sp>
        <p:nvSpPr>
          <p:cNvPr id="4" name="Footer Placeholder 3">
            <a:extLst>
              <a:ext uri="{FF2B5EF4-FFF2-40B4-BE49-F238E27FC236}">
                <a16:creationId xmlns="" xmlns:a16="http://schemas.microsoft.com/office/drawing/2014/main" id="{58887D05-BDFE-FD2A-341B-DA1C3A31FF0C}"/>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9455E872-FF14-AE56-0768-A67C031AF4D9}"/>
              </a:ext>
            </a:extLst>
          </p:cNvPr>
          <p:cNvSpPr>
            <a:spLocks noGrp="1"/>
          </p:cNvSpPr>
          <p:nvPr>
            <p:ph type="sldNum" sz="quarter" idx="12"/>
          </p:nvPr>
        </p:nvSpPr>
        <p:spPr/>
        <p:txBody>
          <a:bodyPr/>
          <a:lstStyle/>
          <a:p>
            <a:fld id="{330EA680-D336-4FF7-8B7A-9848BB0A1C32}" type="slidenum">
              <a:rPr lang="en-US" smtClean="0"/>
              <a:t>36</a:t>
            </a:fld>
            <a:endParaRPr lang="en-US"/>
          </a:p>
        </p:txBody>
      </p:sp>
      <p:pic>
        <p:nvPicPr>
          <p:cNvPr id="7" name="Picture 7" descr="A picture containing diagram&#10;&#10;Description automatically generated">
            <a:extLst>
              <a:ext uri="{FF2B5EF4-FFF2-40B4-BE49-F238E27FC236}">
                <a16:creationId xmlns="" xmlns:a16="http://schemas.microsoft.com/office/drawing/2014/main" id="{FDD9EF05-64BC-DBD2-25B1-80436E185C2A}"/>
              </a:ext>
            </a:extLst>
          </p:cNvPr>
          <p:cNvPicPr>
            <a:picLocks noChangeAspect="1"/>
          </p:cNvPicPr>
          <p:nvPr/>
        </p:nvPicPr>
        <p:blipFill>
          <a:blip r:embed="rId3"/>
          <a:stretch>
            <a:fillRect/>
          </a:stretch>
        </p:blipFill>
        <p:spPr>
          <a:xfrm>
            <a:off x="4034287" y="4212362"/>
            <a:ext cx="3749614" cy="2142636"/>
          </a:xfrm>
          <a:prstGeom prst="rect">
            <a:avLst/>
          </a:prstGeom>
        </p:spPr>
      </p:pic>
      <p:sp>
        <p:nvSpPr>
          <p:cNvPr id="8" name="TextBox 7">
            <a:extLst>
              <a:ext uri="{FF2B5EF4-FFF2-40B4-BE49-F238E27FC236}">
                <a16:creationId xmlns="" xmlns:a16="http://schemas.microsoft.com/office/drawing/2014/main" id="{845CE153-C146-967C-2C08-174A55E3C2E5}"/>
              </a:ext>
            </a:extLst>
          </p:cNvPr>
          <p:cNvSpPr txBox="1"/>
          <p:nvPr/>
        </p:nvSpPr>
        <p:spPr>
          <a:xfrm>
            <a:off x="9110869" y="4721087"/>
            <a:ext cx="245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cs typeface="Calibri"/>
              </a:rPr>
              <a:t>Objetivo</a:t>
            </a:r>
            <a:r>
              <a:rPr lang="en-US" b="1">
                <a:cs typeface="Calibri"/>
              </a:rPr>
              <a:t>: Sacar un </a:t>
            </a:r>
            <a:r>
              <a:rPr lang="en-US" b="1" err="1">
                <a:cs typeface="Calibri"/>
              </a:rPr>
              <a:t>Monofilamento</a:t>
            </a:r>
            <a:endParaRPr lang="en-US" b="1" err="1"/>
          </a:p>
        </p:txBody>
      </p:sp>
    </p:spTree>
    <p:extLst>
      <p:ext uri="{BB962C8B-B14F-4D97-AF65-F5344CB8AC3E}">
        <p14:creationId xmlns:p14="http://schemas.microsoft.com/office/powerpoint/2010/main" val="316147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Footer Placeholder 3">
            <a:extLst>
              <a:ext uri="{FF2B5EF4-FFF2-40B4-BE49-F238E27FC236}">
                <a16:creationId xmlns="" xmlns:a16="http://schemas.microsoft.com/office/drawing/2014/main" id="{38E6D150-4286-A0FE-7B11-24E4EEA2AB63}"/>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 xmlns:a16="http://schemas.microsoft.com/office/drawing/2014/main" id="{F979F96C-D9ED-A1DA-7E12-2D0488992661}"/>
              </a:ext>
            </a:extLst>
          </p:cNvPr>
          <p:cNvSpPr>
            <a:spLocks noGrp="1"/>
          </p:cNvSpPr>
          <p:nvPr>
            <p:ph type="sldNum" sz="quarter" idx="12"/>
          </p:nvPr>
        </p:nvSpPr>
        <p:spPr/>
        <p:txBody>
          <a:bodyPr/>
          <a:lstStyle/>
          <a:p>
            <a:fld id="{330EA680-D336-4FF7-8B7A-9848BB0A1C32}" type="slidenum">
              <a:rPr lang="en-US" smtClean="0"/>
              <a:t>37</a:t>
            </a:fld>
            <a:endParaRPr lang="en-US"/>
          </a:p>
        </p:txBody>
      </p:sp>
      <p:sp>
        <p:nvSpPr>
          <p:cNvPr id="6" name="Título 5"/>
          <p:cNvSpPr>
            <a:spLocks noGrp="1"/>
          </p:cNvSpPr>
          <p:nvPr>
            <p:ph type="title"/>
          </p:nvPr>
        </p:nvSpPr>
        <p:spPr/>
        <p:txBody>
          <a:bodyPr/>
          <a:lstStyle/>
          <a:p>
            <a:r>
              <a:rPr lang="es-MX" dirty="0" smtClean="0"/>
              <a:t>PATRON DE PLAYERA DE HOMBRE</a:t>
            </a:r>
            <a:endParaRPr lang="es-MX" dirty="0"/>
          </a:p>
        </p:txBody>
      </p:sp>
    </p:spTree>
    <p:extLst>
      <p:ext uri="{BB962C8B-B14F-4D97-AF65-F5344CB8AC3E}">
        <p14:creationId xmlns:p14="http://schemas.microsoft.com/office/powerpoint/2010/main" val="240703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0C6380-36BE-7546-D5A0-FEC4458820D4}"/>
              </a:ext>
            </a:extLst>
          </p:cNvPr>
          <p:cNvSpPr>
            <a:spLocks noGrp="1"/>
          </p:cNvSpPr>
          <p:nvPr>
            <p:ph type="title"/>
          </p:nvPr>
        </p:nvSpPr>
        <p:spPr/>
        <p:txBody>
          <a:bodyPr/>
          <a:lstStyle/>
          <a:p>
            <a:r>
              <a:rPr lang="es-419" b="1" i="1">
                <a:cs typeface="Calibri Light"/>
              </a:rPr>
              <a:t>Trabajo colaborativo</a:t>
            </a:r>
          </a:p>
        </p:txBody>
      </p:sp>
      <p:sp>
        <p:nvSpPr>
          <p:cNvPr id="5" name="Content Placeholder 4">
            <a:extLst>
              <a:ext uri="{FF2B5EF4-FFF2-40B4-BE49-F238E27FC236}">
                <a16:creationId xmlns="" xmlns:a16="http://schemas.microsoft.com/office/drawing/2014/main" id="{AC61C451-DC51-F9D8-DF24-3B828DED1613}"/>
              </a:ext>
            </a:extLst>
          </p:cNvPr>
          <p:cNvSpPr>
            <a:spLocks noGrp="1"/>
          </p:cNvSpPr>
          <p:nvPr>
            <p:ph idx="1"/>
          </p:nvPr>
        </p:nvSpPr>
        <p:spPr>
          <a:xfrm>
            <a:off x="838200" y="1905369"/>
            <a:ext cx="10515600" cy="4351338"/>
          </a:xfrm>
        </p:spPr>
        <p:txBody>
          <a:bodyPr vert="horz" lIns="91440" tIns="45720" rIns="91440" bIns="45720" rtlCol="0" anchor="t">
            <a:normAutofit/>
          </a:bodyPr>
          <a:lstStyle/>
          <a:p>
            <a:pPr algn="just"/>
            <a:r>
              <a:rPr lang="en-US">
                <a:latin typeface="Calibri Light"/>
                <a:cs typeface="Calibri"/>
              </a:rPr>
              <a:t>Es un </a:t>
            </a:r>
            <a:r>
              <a:rPr lang="en-US" err="1">
                <a:latin typeface="Calibri Light"/>
                <a:cs typeface="Calibri"/>
              </a:rPr>
              <a:t>grupo</a:t>
            </a:r>
            <a:r>
              <a:rPr lang="en-US">
                <a:latin typeface="Calibri Light"/>
                <a:cs typeface="Calibri"/>
              </a:rPr>
              <a:t> de personas que </a:t>
            </a:r>
            <a:r>
              <a:rPr lang="en-US" err="1">
                <a:latin typeface="Calibri Light"/>
                <a:cs typeface="Calibri"/>
              </a:rPr>
              <a:t>intervienen</a:t>
            </a:r>
            <a:r>
              <a:rPr lang="en-US">
                <a:latin typeface="Calibri Light"/>
                <a:cs typeface="Calibri"/>
              </a:rPr>
              <a:t> </a:t>
            </a:r>
            <a:r>
              <a:rPr lang="en-US" err="1">
                <a:latin typeface="Calibri Light"/>
                <a:cs typeface="Calibri"/>
              </a:rPr>
              <a:t>aportando</a:t>
            </a:r>
            <a:r>
              <a:rPr lang="en-US">
                <a:latin typeface="Calibri Light"/>
                <a:cs typeface="Calibri"/>
              </a:rPr>
              <a:t> sus ideas y </a:t>
            </a:r>
            <a:r>
              <a:rPr lang="en-US" err="1">
                <a:latin typeface="Calibri Light"/>
                <a:cs typeface="Calibri"/>
              </a:rPr>
              <a:t>conocimientos</a:t>
            </a:r>
            <a:r>
              <a:rPr lang="en-US">
                <a:latin typeface="Calibri Light"/>
                <a:cs typeface="Calibri"/>
              </a:rPr>
              <a:t>, con </a:t>
            </a:r>
            <a:r>
              <a:rPr lang="en-US" err="1">
                <a:latin typeface="Calibri Light"/>
                <a:cs typeface="Calibri"/>
              </a:rPr>
              <a:t>el</a:t>
            </a:r>
            <a:r>
              <a:rPr lang="en-US">
                <a:latin typeface="Calibri Light"/>
                <a:cs typeface="Calibri"/>
              </a:rPr>
              <a:t> </a:t>
            </a:r>
            <a:r>
              <a:rPr lang="en-US" err="1">
                <a:latin typeface="Calibri Light"/>
                <a:cs typeface="Calibri"/>
              </a:rPr>
              <a:t>objetivo</a:t>
            </a:r>
            <a:r>
              <a:rPr lang="en-US">
                <a:latin typeface="Calibri Light"/>
                <a:cs typeface="Calibri"/>
              </a:rPr>
              <a:t> de </a:t>
            </a:r>
            <a:r>
              <a:rPr lang="en-US" err="1">
                <a:latin typeface="Calibri Light"/>
                <a:cs typeface="Calibri"/>
              </a:rPr>
              <a:t>lograr</a:t>
            </a:r>
            <a:r>
              <a:rPr lang="en-US">
                <a:latin typeface="Calibri Light"/>
                <a:cs typeface="Calibri"/>
              </a:rPr>
              <a:t> </a:t>
            </a:r>
            <a:r>
              <a:rPr lang="en-US" err="1">
                <a:latin typeface="Calibri Light"/>
                <a:cs typeface="Calibri"/>
              </a:rPr>
              <a:t>una</a:t>
            </a:r>
            <a:r>
              <a:rPr lang="en-US">
                <a:latin typeface="Calibri Light"/>
                <a:cs typeface="Calibri"/>
              </a:rPr>
              <a:t> meta, </a:t>
            </a:r>
            <a:r>
              <a:rPr lang="en-US" err="1">
                <a:latin typeface="Calibri Light"/>
                <a:ea typeface="+mn-lt"/>
                <a:cs typeface="+mn-lt"/>
              </a:rPr>
              <a:t>desarollando</a:t>
            </a:r>
            <a:r>
              <a:rPr lang="en-US">
                <a:latin typeface="Calibri Light"/>
                <a:cs typeface="Calibri"/>
              </a:rPr>
              <a:t> </a:t>
            </a:r>
            <a:r>
              <a:rPr lang="en-US" err="1">
                <a:latin typeface="Calibri Light"/>
                <a:cs typeface="Calibri"/>
              </a:rPr>
              <a:t>una</a:t>
            </a:r>
            <a:r>
              <a:rPr lang="en-US">
                <a:latin typeface="Calibri Light"/>
                <a:cs typeface="Calibri"/>
              </a:rPr>
              <a:t> </a:t>
            </a:r>
            <a:r>
              <a:rPr lang="en-US" err="1">
                <a:latin typeface="Calibri Light"/>
                <a:cs typeface="Calibri"/>
              </a:rPr>
              <a:t>actividad</a:t>
            </a:r>
            <a:r>
              <a:rPr lang="en-US">
                <a:latin typeface="Calibri Light"/>
                <a:cs typeface="Calibri"/>
              </a:rPr>
              <a:t>  </a:t>
            </a:r>
            <a:r>
              <a:rPr lang="en-US" err="1">
                <a:latin typeface="Calibri Light"/>
                <a:cs typeface="Calibri"/>
              </a:rPr>
              <a:t>en</a:t>
            </a:r>
            <a:r>
              <a:rPr lang="en-US">
                <a:latin typeface="Calibri Light"/>
                <a:cs typeface="Calibri"/>
              </a:rPr>
              <a:t> la </a:t>
            </a:r>
            <a:r>
              <a:rPr lang="en-US" err="1">
                <a:latin typeface="Calibri Light"/>
                <a:cs typeface="Calibri"/>
              </a:rPr>
              <a:t>cual</a:t>
            </a:r>
            <a:r>
              <a:rPr lang="en-US">
                <a:latin typeface="Calibri Light"/>
                <a:cs typeface="Calibri"/>
              </a:rPr>
              <a:t> </a:t>
            </a:r>
            <a:r>
              <a:rPr lang="en-US" err="1">
                <a:latin typeface="Calibri Light"/>
                <a:cs typeface="Calibri"/>
              </a:rPr>
              <a:t>existe</a:t>
            </a:r>
            <a:r>
              <a:rPr lang="en-US">
                <a:latin typeface="Calibri Light"/>
                <a:cs typeface="Calibri"/>
              </a:rPr>
              <a:t> la </a:t>
            </a:r>
            <a:r>
              <a:rPr lang="en-US" err="1">
                <a:latin typeface="Calibri Light"/>
                <a:cs typeface="Calibri"/>
              </a:rPr>
              <a:t>coordinacion</a:t>
            </a:r>
            <a:r>
              <a:rPr lang="en-US">
                <a:latin typeface="Calibri Light"/>
                <a:cs typeface="Calibri"/>
              </a:rPr>
              <a:t>, la</a:t>
            </a:r>
            <a:r>
              <a:rPr lang="en-US">
                <a:latin typeface="Calibri Light"/>
                <a:ea typeface="+mn-lt"/>
                <a:cs typeface="+mn-lt"/>
              </a:rPr>
              <a:t> </a:t>
            </a:r>
            <a:r>
              <a:rPr lang="en-US" err="1">
                <a:latin typeface="Calibri Light"/>
                <a:ea typeface="+mn-lt"/>
                <a:cs typeface="+mn-lt"/>
              </a:rPr>
              <a:t>aportacion</a:t>
            </a:r>
            <a:r>
              <a:rPr lang="en-US">
                <a:latin typeface="Calibri Light"/>
                <a:ea typeface="+mn-lt"/>
                <a:cs typeface="+mn-lt"/>
              </a:rPr>
              <a:t> de ideas y </a:t>
            </a:r>
            <a:r>
              <a:rPr lang="en-US" err="1">
                <a:latin typeface="Calibri Light"/>
                <a:ea typeface="+mn-lt"/>
                <a:cs typeface="+mn-lt"/>
              </a:rPr>
              <a:t>conocimientos</a:t>
            </a:r>
            <a:r>
              <a:rPr lang="en-US">
                <a:latin typeface="Calibri Light"/>
                <a:ea typeface="+mn-lt"/>
                <a:cs typeface="+mn-lt"/>
              </a:rPr>
              <a:t> </a:t>
            </a:r>
            <a:r>
              <a:rPr lang="en-US" err="1">
                <a:latin typeface="Calibri Light"/>
                <a:ea typeface="+mn-lt"/>
                <a:cs typeface="+mn-lt"/>
              </a:rPr>
              <a:t>desde</a:t>
            </a:r>
            <a:r>
              <a:rPr lang="en-US">
                <a:latin typeface="Calibri Light"/>
                <a:ea typeface="+mn-lt"/>
                <a:cs typeface="+mn-lt"/>
              </a:rPr>
              <a:t> </a:t>
            </a:r>
            <a:r>
              <a:rPr lang="en-US" err="1">
                <a:latin typeface="Calibri Light"/>
                <a:ea typeface="+mn-lt"/>
                <a:cs typeface="+mn-lt"/>
              </a:rPr>
              <a:t>su</a:t>
            </a:r>
            <a:r>
              <a:rPr lang="en-US">
                <a:latin typeface="Calibri Light"/>
                <a:ea typeface="+mn-lt"/>
                <a:cs typeface="+mn-lt"/>
              </a:rPr>
              <a:t> </a:t>
            </a:r>
            <a:r>
              <a:rPr lang="en-US" err="1">
                <a:latin typeface="Calibri Light"/>
                <a:ea typeface="+mn-lt"/>
                <a:cs typeface="+mn-lt"/>
              </a:rPr>
              <a:t>propia</a:t>
            </a:r>
            <a:r>
              <a:rPr lang="en-US">
                <a:latin typeface="Calibri Light"/>
                <a:ea typeface="+mn-lt"/>
                <a:cs typeface="+mn-lt"/>
              </a:rPr>
              <a:t> </a:t>
            </a:r>
            <a:r>
              <a:rPr lang="en-US" err="1">
                <a:latin typeface="Calibri Light"/>
                <a:ea typeface="+mn-lt"/>
                <a:cs typeface="+mn-lt"/>
              </a:rPr>
              <a:t>experiencia</a:t>
            </a:r>
            <a:r>
              <a:rPr lang="en-US">
                <a:latin typeface="Calibri Light"/>
                <a:ea typeface="+mn-lt"/>
                <a:cs typeface="+mn-lt"/>
              </a:rPr>
              <a:t>, </a:t>
            </a:r>
            <a:r>
              <a:rPr lang="en-US" err="1">
                <a:latin typeface="Calibri Light"/>
                <a:ea typeface="+mn-lt"/>
                <a:cs typeface="+mn-lt"/>
              </a:rPr>
              <a:t>asi</a:t>
            </a:r>
            <a:r>
              <a:rPr lang="en-US">
                <a:latin typeface="Calibri Light"/>
                <a:ea typeface="+mn-lt"/>
                <a:cs typeface="+mn-lt"/>
              </a:rPr>
              <a:t> </a:t>
            </a:r>
            <a:r>
              <a:rPr lang="en-US" err="1">
                <a:latin typeface="Calibri Light"/>
                <a:ea typeface="+mn-lt"/>
                <a:cs typeface="+mn-lt"/>
              </a:rPr>
              <a:t>como</a:t>
            </a:r>
            <a:r>
              <a:rPr lang="en-US">
                <a:latin typeface="Calibri Light"/>
                <a:ea typeface="+mn-lt"/>
                <a:cs typeface="+mn-lt"/>
              </a:rPr>
              <a:t> un </a:t>
            </a:r>
            <a:r>
              <a:rPr lang="en-US" err="1">
                <a:latin typeface="Calibri Light"/>
                <a:ea typeface="+mn-lt"/>
                <a:cs typeface="+mn-lt"/>
              </a:rPr>
              <a:t>aprendizaje</a:t>
            </a:r>
            <a:r>
              <a:rPr lang="en-US">
                <a:latin typeface="Calibri Light"/>
                <a:ea typeface="+mn-lt"/>
                <a:cs typeface="+mn-lt"/>
              </a:rPr>
              <a:t> </a:t>
            </a:r>
            <a:r>
              <a:rPr lang="en-US" err="1">
                <a:latin typeface="Calibri Light"/>
                <a:ea typeface="+mn-lt"/>
                <a:cs typeface="+mn-lt"/>
              </a:rPr>
              <a:t>tecnico</a:t>
            </a:r>
            <a:r>
              <a:rPr lang="en-US">
                <a:latin typeface="Calibri Light"/>
                <a:ea typeface="+mn-lt"/>
                <a:cs typeface="+mn-lt"/>
              </a:rPr>
              <a:t>. </a:t>
            </a:r>
          </a:p>
          <a:p>
            <a:pPr marL="0" indent="0" algn="just">
              <a:buNone/>
            </a:pPr>
            <a:r>
              <a:rPr lang="en-US">
                <a:latin typeface="Calibri Light"/>
                <a:cs typeface="Calibri"/>
              </a:rPr>
              <a:t>  Sin embargo </a:t>
            </a:r>
            <a:r>
              <a:rPr lang="en-US" err="1">
                <a:latin typeface="Calibri Light"/>
                <a:cs typeface="Calibri"/>
              </a:rPr>
              <a:t>tiende</a:t>
            </a:r>
            <a:r>
              <a:rPr lang="en-US">
                <a:latin typeface="Calibri Light"/>
                <a:cs typeface="Calibri"/>
              </a:rPr>
              <a:t> a ser </a:t>
            </a:r>
            <a:r>
              <a:rPr lang="en-US" err="1">
                <a:latin typeface="Calibri Light"/>
                <a:cs typeface="Calibri"/>
              </a:rPr>
              <a:t>dificil</a:t>
            </a:r>
            <a:r>
              <a:rPr lang="en-US">
                <a:latin typeface="Calibri Light"/>
                <a:cs typeface="Calibri"/>
              </a:rPr>
              <a:t> </a:t>
            </a:r>
            <a:r>
              <a:rPr lang="en-US" err="1">
                <a:latin typeface="Calibri Light"/>
                <a:cs typeface="Calibri"/>
              </a:rPr>
              <a:t>porque</a:t>
            </a:r>
            <a:r>
              <a:rPr lang="en-US">
                <a:latin typeface="Calibri Light"/>
                <a:cs typeface="Calibri"/>
              </a:rPr>
              <a:t> se </a:t>
            </a:r>
            <a:r>
              <a:rPr lang="en-US" err="1">
                <a:latin typeface="Calibri Light"/>
                <a:cs typeface="Calibri"/>
              </a:rPr>
              <a:t>requiere</a:t>
            </a:r>
            <a:r>
              <a:rPr lang="en-US">
                <a:latin typeface="Calibri Light"/>
                <a:cs typeface="Calibri"/>
              </a:rPr>
              <a:t> un gran </a:t>
            </a:r>
            <a:r>
              <a:rPr lang="en-US" err="1">
                <a:latin typeface="Calibri Light"/>
                <a:cs typeface="Calibri"/>
              </a:rPr>
              <a:t>compromiso</a:t>
            </a:r>
            <a:r>
              <a:rPr lang="en-US">
                <a:latin typeface="Calibri Light"/>
                <a:cs typeface="Calibri"/>
              </a:rPr>
              <a:t> con </a:t>
            </a:r>
            <a:r>
              <a:rPr lang="en-US" err="1">
                <a:latin typeface="Calibri Light"/>
                <a:cs typeface="Calibri"/>
              </a:rPr>
              <a:t>los</a:t>
            </a:r>
            <a:r>
              <a:rPr lang="en-US">
                <a:latin typeface="Calibri Light"/>
                <a:cs typeface="Calibri"/>
              </a:rPr>
              <a:t> </a:t>
            </a:r>
            <a:r>
              <a:rPr lang="en-US" err="1">
                <a:latin typeface="Calibri Light"/>
                <a:cs typeface="Calibri"/>
              </a:rPr>
              <a:t>objetivos</a:t>
            </a:r>
            <a:r>
              <a:rPr lang="en-US">
                <a:latin typeface="Calibri Light"/>
                <a:cs typeface="Calibri"/>
              </a:rPr>
              <a:t> a </a:t>
            </a:r>
            <a:r>
              <a:rPr lang="en-US" err="1">
                <a:latin typeface="Calibri Light"/>
                <a:cs typeface="Calibri"/>
              </a:rPr>
              <a:t>alcanzar</a:t>
            </a:r>
            <a:r>
              <a:rPr lang="en-US">
                <a:latin typeface="Calibri Light"/>
                <a:cs typeface="Calibri"/>
              </a:rPr>
              <a:t> </a:t>
            </a:r>
            <a:r>
              <a:rPr lang="en-US" err="1">
                <a:latin typeface="Calibri Light"/>
                <a:cs typeface="Calibri"/>
              </a:rPr>
              <a:t>por</a:t>
            </a:r>
            <a:r>
              <a:rPr lang="en-US">
                <a:latin typeface="Calibri Light"/>
                <a:cs typeface="Calibri"/>
              </a:rPr>
              <a:t> </a:t>
            </a:r>
            <a:r>
              <a:rPr lang="en-US" err="1">
                <a:latin typeface="Calibri Light"/>
                <a:cs typeface="Calibri"/>
              </a:rPr>
              <a:t>parte</a:t>
            </a:r>
            <a:r>
              <a:rPr lang="en-US">
                <a:latin typeface="Calibri Light"/>
                <a:cs typeface="Calibri"/>
              </a:rPr>
              <a:t> de </a:t>
            </a:r>
            <a:r>
              <a:rPr lang="en-US" err="1">
                <a:latin typeface="Calibri Light"/>
                <a:cs typeface="Calibri"/>
              </a:rPr>
              <a:t>todo</a:t>
            </a:r>
            <a:r>
              <a:rPr lang="en-US">
                <a:latin typeface="Calibri Light"/>
                <a:cs typeface="Calibri"/>
              </a:rPr>
              <a:t> </a:t>
            </a:r>
            <a:r>
              <a:rPr lang="en-US" err="1">
                <a:latin typeface="Calibri Light"/>
                <a:cs typeface="Calibri"/>
              </a:rPr>
              <a:t>el</a:t>
            </a:r>
            <a:r>
              <a:rPr lang="en-US">
                <a:latin typeface="Calibri Light"/>
                <a:cs typeface="Calibri"/>
              </a:rPr>
              <a:t> </a:t>
            </a:r>
            <a:r>
              <a:rPr lang="en-US" err="1">
                <a:latin typeface="Calibri Light"/>
                <a:cs typeface="Calibri"/>
              </a:rPr>
              <a:t>equipo</a:t>
            </a:r>
            <a:r>
              <a:rPr lang="en-US">
                <a:latin typeface="Calibri Light"/>
                <a:cs typeface="Calibri"/>
              </a:rPr>
              <a:t>.</a:t>
            </a:r>
          </a:p>
        </p:txBody>
      </p:sp>
      <p:sp>
        <p:nvSpPr>
          <p:cNvPr id="4" name="Slide Number Placeholder 3">
            <a:extLst>
              <a:ext uri="{FF2B5EF4-FFF2-40B4-BE49-F238E27FC236}">
                <a16:creationId xmlns="" xmlns:a16="http://schemas.microsoft.com/office/drawing/2014/main" id="{6FD9290E-7F7E-51DA-8567-E64D2D3B199B}"/>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3" name="Footer Placeholder 2">
            <a:extLst>
              <a:ext uri="{FF2B5EF4-FFF2-40B4-BE49-F238E27FC236}">
                <a16:creationId xmlns="" xmlns:a16="http://schemas.microsoft.com/office/drawing/2014/main" id="{B8649F39-C594-EC51-B13D-E9B647C94948}"/>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78494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F78ED1-1DBB-2477-2BEE-C02BF4FE0933}"/>
              </a:ext>
            </a:extLst>
          </p:cNvPr>
          <p:cNvSpPr>
            <a:spLocks noGrp="1"/>
          </p:cNvSpPr>
          <p:nvPr>
            <p:ph type="title"/>
          </p:nvPr>
        </p:nvSpPr>
        <p:spPr>
          <a:xfrm>
            <a:off x="904052" y="-142875"/>
            <a:ext cx="10515600" cy="1325563"/>
          </a:xfrm>
        </p:spPr>
        <p:txBody>
          <a:bodyPr/>
          <a:lstStyle/>
          <a:p>
            <a:r>
              <a:rPr lang="en-US" b="1" i="1">
                <a:cs typeface="Calibri Light"/>
              </a:rPr>
              <a:t>¿</a:t>
            </a:r>
            <a:r>
              <a:rPr lang="en-US" b="1" i="1" err="1">
                <a:cs typeface="Calibri Light"/>
              </a:rPr>
              <a:t>Qué</a:t>
            </a:r>
            <a:r>
              <a:rPr lang="en-US" b="1" i="1">
                <a:cs typeface="Calibri Light"/>
              </a:rPr>
              <a:t> </a:t>
            </a:r>
            <a:r>
              <a:rPr lang="en-US" b="1" i="1" err="1">
                <a:cs typeface="Calibri Light"/>
              </a:rPr>
              <a:t>esperan</a:t>
            </a:r>
            <a:r>
              <a:rPr lang="en-US" b="1" i="1">
                <a:cs typeface="Calibri Light"/>
              </a:rPr>
              <a:t> de la </a:t>
            </a:r>
            <a:r>
              <a:rPr lang="en-US" b="1" i="1" err="1">
                <a:cs typeface="Calibri Light"/>
              </a:rPr>
              <a:t>materia</a:t>
            </a:r>
            <a:r>
              <a:rPr lang="en-US" b="1" i="1">
                <a:cs typeface="Calibri Light"/>
              </a:rPr>
              <a:t>?</a:t>
            </a:r>
          </a:p>
        </p:txBody>
      </p:sp>
      <p:sp>
        <p:nvSpPr>
          <p:cNvPr id="3" name="Content Placeholder 2">
            <a:extLst>
              <a:ext uri="{FF2B5EF4-FFF2-40B4-BE49-F238E27FC236}">
                <a16:creationId xmlns="" xmlns:a16="http://schemas.microsoft.com/office/drawing/2014/main" id="{F846DC5D-FFEA-5484-FE62-C88EA18B0CF5}"/>
              </a:ext>
            </a:extLst>
          </p:cNvPr>
          <p:cNvSpPr>
            <a:spLocks noGrp="1"/>
          </p:cNvSpPr>
          <p:nvPr>
            <p:ph idx="1"/>
          </p:nvPr>
        </p:nvSpPr>
        <p:spPr>
          <a:xfrm>
            <a:off x="434229" y="1110224"/>
            <a:ext cx="11456340" cy="5432204"/>
          </a:xfrm>
        </p:spPr>
        <p:txBody>
          <a:bodyPr vert="horz" lIns="91440" tIns="45720" rIns="91440" bIns="45720" rtlCol="0" anchor="t">
            <a:normAutofit/>
          </a:bodyPr>
          <a:lstStyle/>
          <a:p>
            <a:pPr algn="just"/>
            <a:r>
              <a:rPr lang="en-US" sz="2000" dirty="0" err="1" smtClean="0">
                <a:cs typeface="Calibri"/>
              </a:rPr>
              <a:t>Aprender</a:t>
            </a:r>
            <a:r>
              <a:rPr lang="en-US" sz="2000" dirty="0" smtClean="0">
                <a:cs typeface="Calibri"/>
              </a:rPr>
              <a:t> </a:t>
            </a:r>
            <a:r>
              <a:rPr lang="en-US" sz="2000" dirty="0">
                <a:cs typeface="Calibri"/>
              </a:rPr>
              <a:t>a </a:t>
            </a:r>
            <a:r>
              <a:rPr lang="en-US" sz="2000" dirty="0" err="1">
                <a:cs typeface="Calibri"/>
              </a:rPr>
              <a:t>diseñar</a:t>
            </a:r>
            <a:r>
              <a:rPr lang="en-US" sz="2000" dirty="0">
                <a:cs typeface="Calibri"/>
              </a:rPr>
              <a:t> </a:t>
            </a:r>
            <a:r>
              <a:rPr lang="en-US" sz="2000" dirty="0" err="1">
                <a:cs typeface="Calibri"/>
              </a:rPr>
              <a:t>piezas</a:t>
            </a:r>
            <a:r>
              <a:rPr lang="en-US" sz="2000" dirty="0">
                <a:cs typeface="Calibri"/>
              </a:rPr>
              <a:t> y </a:t>
            </a:r>
            <a:r>
              <a:rPr lang="en-US" sz="2000" dirty="0" err="1">
                <a:cs typeface="Calibri"/>
              </a:rPr>
              <a:t>poder</a:t>
            </a:r>
            <a:r>
              <a:rPr lang="en-US" sz="2000" dirty="0">
                <a:cs typeface="Calibri"/>
              </a:rPr>
              <a:t> </a:t>
            </a:r>
            <a:r>
              <a:rPr lang="en-US" sz="2000" dirty="0" err="1">
                <a:cs typeface="Calibri"/>
              </a:rPr>
              <a:t>usarlas</a:t>
            </a:r>
            <a:r>
              <a:rPr lang="en-US" sz="2000" dirty="0">
                <a:cs typeface="Calibri"/>
              </a:rPr>
              <a:t> </a:t>
            </a:r>
            <a:r>
              <a:rPr lang="en-US" sz="2000" dirty="0" err="1">
                <a:cs typeface="Calibri"/>
              </a:rPr>
              <a:t>en</a:t>
            </a:r>
            <a:r>
              <a:rPr lang="en-US" sz="2000" dirty="0">
                <a:cs typeface="Calibri"/>
              </a:rPr>
              <a:t> </a:t>
            </a:r>
            <a:r>
              <a:rPr lang="en-US" sz="2000" dirty="0" err="1">
                <a:cs typeface="Calibri"/>
              </a:rPr>
              <a:t>algun</a:t>
            </a:r>
            <a:r>
              <a:rPr lang="en-US" sz="2000" dirty="0">
                <a:cs typeface="Calibri"/>
              </a:rPr>
              <a:t> campo </a:t>
            </a:r>
            <a:r>
              <a:rPr lang="en-US" sz="2000" dirty="0" err="1">
                <a:cs typeface="Calibri"/>
              </a:rPr>
              <a:t>laboral</a:t>
            </a:r>
            <a:r>
              <a:rPr lang="en-US" sz="2000" dirty="0">
                <a:cs typeface="Calibri"/>
              </a:rPr>
              <a:t>.</a:t>
            </a:r>
          </a:p>
          <a:p>
            <a:pPr algn="just"/>
            <a:endParaRPr lang="en-US" sz="2000" dirty="0">
              <a:ea typeface="Calibri" panose="020F0502020204030204"/>
              <a:cs typeface="Calibri"/>
            </a:endParaRPr>
          </a:p>
        </p:txBody>
      </p:sp>
      <p:sp>
        <p:nvSpPr>
          <p:cNvPr id="5" name="Slide Number Placeholder 4">
            <a:extLst>
              <a:ext uri="{FF2B5EF4-FFF2-40B4-BE49-F238E27FC236}">
                <a16:creationId xmlns="" xmlns:a16="http://schemas.microsoft.com/office/drawing/2014/main" id="{BEDC250E-A3D4-2F76-D368-19EAE86384D1}"/>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4" name="Footer Placeholder 3">
            <a:extLst>
              <a:ext uri="{FF2B5EF4-FFF2-40B4-BE49-F238E27FC236}">
                <a16:creationId xmlns="" xmlns:a16="http://schemas.microsoft.com/office/drawing/2014/main" id="{D2DA7000-D201-0B80-882F-99B03239E22A}"/>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3794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13">
            <a:extLst>
              <a:ext uri="{FF2B5EF4-FFF2-40B4-BE49-F238E27FC236}">
                <a16:creationId xmlns="" xmlns:a16="http://schemas.microsoft.com/office/drawing/2014/main" id="{0ED52484-C939-4951-85D6-79046BBC64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5">
            <a:extLst>
              <a:ext uri="{FF2B5EF4-FFF2-40B4-BE49-F238E27FC236}">
                <a16:creationId xmlns="" xmlns:a16="http://schemas.microsoft.com/office/drawing/2014/main" id="{268CEAA9-EB19-46F9-AFA2-D168C2B83F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904500" cy="3318846"/>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A picture containing text, computer&#10;&#10;Description automatically generated">
            <a:extLst>
              <a:ext uri="{FF2B5EF4-FFF2-40B4-BE49-F238E27FC236}">
                <a16:creationId xmlns="" xmlns:a16="http://schemas.microsoft.com/office/drawing/2014/main" id="{1CB3F4C3-C1F5-E6FF-0468-E832D2A22E17}"/>
              </a:ext>
            </a:extLst>
          </p:cNvPr>
          <p:cNvPicPr>
            <a:picLocks noChangeAspect="1"/>
          </p:cNvPicPr>
          <p:nvPr/>
        </p:nvPicPr>
        <p:blipFill>
          <a:blip r:embed="rId2"/>
          <a:stretch>
            <a:fillRect/>
          </a:stretch>
        </p:blipFill>
        <p:spPr>
          <a:xfrm>
            <a:off x="246297" y="535640"/>
            <a:ext cx="2932211" cy="1721297"/>
          </a:xfrm>
          <a:prstGeom prst="rect">
            <a:avLst/>
          </a:prstGeom>
        </p:spPr>
      </p:pic>
      <p:sp>
        <p:nvSpPr>
          <p:cNvPr id="27" name="Oval 17">
            <a:extLst>
              <a:ext uri="{FF2B5EF4-FFF2-40B4-BE49-F238E27FC236}">
                <a16:creationId xmlns="" xmlns:a16="http://schemas.microsoft.com/office/drawing/2014/main" id="{123AC743-1CAC-4594-8F81-8E5C1E45BA7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535804" y="452999"/>
            <a:ext cx="1975104" cy="1975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9">
            <a:extLst>
              <a:ext uri="{FF2B5EF4-FFF2-40B4-BE49-F238E27FC236}">
                <a16:creationId xmlns="" xmlns:a16="http://schemas.microsoft.com/office/drawing/2014/main" id="{B83B7D38-93E6-49F8-8B10-54BCB14D4F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00396" y="617591"/>
            <a:ext cx="1645920" cy="1645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 xmlns:a16="http://schemas.microsoft.com/office/drawing/2014/main" id="{88FECC27-C132-0567-493E-6D0E120AA607}"/>
              </a:ext>
            </a:extLst>
          </p:cNvPr>
          <p:cNvPicPr>
            <a:picLocks noChangeAspect="1"/>
          </p:cNvPicPr>
          <p:nvPr/>
        </p:nvPicPr>
        <p:blipFill>
          <a:blip r:embed="rId3"/>
          <a:stretch>
            <a:fillRect/>
          </a:stretch>
        </p:blipFill>
        <p:spPr>
          <a:xfrm>
            <a:off x="4974716" y="891911"/>
            <a:ext cx="1097280" cy="1097280"/>
          </a:xfrm>
          <a:prstGeom prst="rect">
            <a:avLst/>
          </a:prstGeom>
        </p:spPr>
      </p:pic>
      <p:sp>
        <p:nvSpPr>
          <p:cNvPr id="22" name="Freeform: Shape 21">
            <a:extLst>
              <a:ext uri="{FF2B5EF4-FFF2-40B4-BE49-F238E27FC236}">
                <a16:creationId xmlns="" xmlns:a16="http://schemas.microsoft.com/office/drawing/2014/main" id="{3DF8EA8C-4EAB-49EE-BBAB-78BE910D22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 xmlns:a16="http://schemas.microsoft.com/office/drawing/2014/main" id="{4FCFB4C2-42E8-4EE8-8B04-23A2DA921B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207013"/>
            <a:ext cx="3050387" cy="2654675"/>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Diagram&#10;&#10;Description automatically generated">
            <a:extLst>
              <a:ext uri="{FF2B5EF4-FFF2-40B4-BE49-F238E27FC236}">
                <a16:creationId xmlns="" xmlns:a16="http://schemas.microsoft.com/office/drawing/2014/main" id="{DA2C0B71-231E-777D-27E5-82A54862CC6F}"/>
              </a:ext>
            </a:extLst>
          </p:cNvPr>
          <p:cNvPicPr>
            <a:picLocks noChangeAspect="1"/>
          </p:cNvPicPr>
          <p:nvPr/>
        </p:nvPicPr>
        <p:blipFill>
          <a:blip r:embed="rId4"/>
          <a:stretch>
            <a:fillRect/>
          </a:stretch>
        </p:blipFill>
        <p:spPr>
          <a:xfrm>
            <a:off x="246297" y="5005695"/>
            <a:ext cx="2239728" cy="1523344"/>
          </a:xfrm>
          <a:prstGeom prst="rect">
            <a:avLst/>
          </a:prstGeom>
        </p:spPr>
      </p:pic>
      <p:sp>
        <p:nvSpPr>
          <p:cNvPr id="26" name="Oval 25">
            <a:extLst>
              <a:ext uri="{FF2B5EF4-FFF2-40B4-BE49-F238E27FC236}">
                <a16:creationId xmlns="" xmlns:a16="http://schemas.microsoft.com/office/drawing/2014/main" id="{9973AF05-1CBD-4B57-BB0F-EAEF9F8FB6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 xmlns:a16="http://schemas.microsoft.com/office/drawing/2014/main" id="{D3714E15-0DC2-4DED-9F2A-CD13C33A1E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45527" y="3036574"/>
            <a:ext cx="2505456" cy="2505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diagram&#10;&#10;Description automatically generated">
            <a:extLst>
              <a:ext uri="{FF2B5EF4-FFF2-40B4-BE49-F238E27FC236}">
                <a16:creationId xmlns="" xmlns:a16="http://schemas.microsoft.com/office/drawing/2014/main" id="{644E1048-B381-2686-6A63-AA1DE3AA958B}"/>
              </a:ext>
            </a:extLst>
          </p:cNvPr>
          <p:cNvPicPr>
            <a:picLocks noChangeAspect="1"/>
          </p:cNvPicPr>
          <p:nvPr/>
        </p:nvPicPr>
        <p:blipFill>
          <a:blip r:embed="rId5"/>
          <a:stretch>
            <a:fillRect/>
          </a:stretch>
        </p:blipFill>
        <p:spPr>
          <a:xfrm>
            <a:off x="3998155" y="3489202"/>
            <a:ext cx="1600200" cy="1600200"/>
          </a:xfrm>
          <a:prstGeom prst="rect">
            <a:avLst/>
          </a:prstGeom>
        </p:spPr>
      </p:pic>
      <p:sp>
        <p:nvSpPr>
          <p:cNvPr id="3" name="Content Placeholder 2">
            <a:extLst>
              <a:ext uri="{FF2B5EF4-FFF2-40B4-BE49-F238E27FC236}">
                <a16:creationId xmlns="" xmlns:a16="http://schemas.microsoft.com/office/drawing/2014/main" id="{3C9645F3-7F65-32BD-BE2A-788D4D0832A9}"/>
              </a:ext>
            </a:extLst>
          </p:cNvPr>
          <p:cNvSpPr>
            <a:spLocks noGrp="1"/>
          </p:cNvSpPr>
          <p:nvPr>
            <p:ph idx="1"/>
          </p:nvPr>
        </p:nvSpPr>
        <p:spPr>
          <a:xfrm>
            <a:off x="6750346" y="2871982"/>
            <a:ext cx="4542966" cy="3181684"/>
          </a:xfrm>
        </p:spPr>
        <p:txBody>
          <a:bodyPr vert="horz" lIns="91440" tIns="45720" rIns="91440" bIns="45720" rtlCol="0" anchor="t">
            <a:normAutofit/>
          </a:bodyPr>
          <a:lstStyle/>
          <a:p>
            <a:r>
              <a:rPr lang="en-US" sz="1500" b="1" i="1">
                <a:latin typeface="Calibri"/>
                <a:cs typeface="Calibri"/>
              </a:rPr>
              <a:t>Diseño</a:t>
            </a:r>
            <a:r>
              <a:rPr lang="en-US" sz="1500">
                <a:latin typeface="Calibri"/>
                <a:cs typeface="Calibri"/>
              </a:rPr>
              <a:t>:</a:t>
            </a:r>
            <a:r>
              <a:rPr lang="en-US" sz="1500">
                <a:latin typeface="Calibri"/>
                <a:ea typeface="+mn-lt"/>
                <a:cs typeface="+mn-lt"/>
              </a:rPr>
              <a:t> Actividad creativa que tiene por fin proyectar objetos que sean útiles y estéticos.</a:t>
            </a:r>
            <a:endParaRPr lang="en-US" sz="1500">
              <a:latin typeface="Calibri"/>
              <a:cs typeface="Calibri"/>
            </a:endParaRPr>
          </a:p>
          <a:p>
            <a:r>
              <a:rPr lang="en-US" sz="1500" b="1" i="1">
                <a:latin typeface="Calibri"/>
                <a:cs typeface="Calibri"/>
              </a:rPr>
              <a:t>Mecanismo</a:t>
            </a:r>
            <a:r>
              <a:rPr lang="en-US" sz="1500">
                <a:latin typeface="Calibri"/>
                <a:cs typeface="Calibri"/>
              </a:rPr>
              <a:t>: Conjunto de piezas o elementos que ajustados entre sí y empleando energía mecánica hacen un trabajo o cumplen una función.</a:t>
            </a:r>
          </a:p>
          <a:p>
            <a:r>
              <a:rPr lang="en-US" sz="1500" b="1">
                <a:latin typeface="Calibri"/>
                <a:cs typeface="Calibri"/>
              </a:rPr>
              <a:t>C</a:t>
            </a:r>
            <a:r>
              <a:rPr lang="en-US" sz="1500" b="1" i="1">
                <a:latin typeface="Calibri"/>
                <a:cs typeface="Calibri"/>
              </a:rPr>
              <a:t>omputadora</a:t>
            </a:r>
            <a:r>
              <a:rPr lang="en-US" sz="1500" b="1">
                <a:latin typeface="Calibri"/>
                <a:cs typeface="Calibri"/>
              </a:rPr>
              <a:t>:</a:t>
            </a:r>
            <a:r>
              <a:rPr lang="en-US" sz="1500">
                <a:latin typeface="Calibri"/>
                <a:cs typeface="Calibri"/>
              </a:rPr>
              <a:t> maquina electronica capaz de manejar la información tal como operaciones matematicas, asi como logicas,apoyado por programas informaticos.</a:t>
            </a:r>
          </a:p>
          <a:p>
            <a:r>
              <a:rPr lang="en-US" sz="1500" b="1" i="1">
                <a:latin typeface="Calibri"/>
                <a:cs typeface="Calibri"/>
              </a:rPr>
              <a:t>AutoCad</a:t>
            </a:r>
            <a:r>
              <a:rPr lang="en-US" sz="1500">
                <a:latin typeface="Calibri"/>
                <a:cs typeface="Calibri"/>
              </a:rPr>
              <a:t>: Software de diseño asistido por computadora utilizado para dibujos en 2D y modelado en 3D.</a:t>
            </a:r>
          </a:p>
          <a:p>
            <a:endParaRPr lang="en-US" sz="1500">
              <a:latin typeface="Calibri"/>
              <a:cs typeface="Calibri"/>
            </a:endParaRPr>
          </a:p>
          <a:p>
            <a:endParaRPr lang="en-US" sz="1500">
              <a:latin typeface="Calibri"/>
              <a:cs typeface="Calibri"/>
            </a:endParaRPr>
          </a:p>
        </p:txBody>
      </p:sp>
      <p:sp>
        <p:nvSpPr>
          <p:cNvPr id="5" name="Slide Number Placeholder 4">
            <a:extLst>
              <a:ext uri="{FF2B5EF4-FFF2-40B4-BE49-F238E27FC236}">
                <a16:creationId xmlns="" xmlns:a16="http://schemas.microsoft.com/office/drawing/2014/main" id="{C919B1E3-99A2-BE7E-CE16-FE7705ED4FFC}"/>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2" name="Footer Placeholder 1">
            <a:extLst>
              <a:ext uri="{FF2B5EF4-FFF2-40B4-BE49-F238E27FC236}">
                <a16:creationId xmlns="" xmlns:a16="http://schemas.microsoft.com/office/drawing/2014/main" id="{F18D111A-CD53-00A5-C522-EB46F67BCCA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3123978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E04B2-5253-7035-E700-6F4B555CC922}"/>
              </a:ext>
            </a:extLst>
          </p:cNvPr>
          <p:cNvSpPr>
            <a:spLocks noGrp="1"/>
          </p:cNvSpPr>
          <p:nvPr>
            <p:ph type="title"/>
          </p:nvPr>
        </p:nvSpPr>
        <p:spPr/>
        <p:txBody>
          <a:bodyPr/>
          <a:lstStyle/>
          <a:p>
            <a:r>
              <a:rPr lang="en-US" b="1" i="1">
                <a:cs typeface="Calibri Light"/>
              </a:rPr>
              <a:t>Lista de </a:t>
            </a:r>
            <a:r>
              <a:rPr lang="en-US" b="1" i="1" err="1">
                <a:cs typeface="Calibri Light"/>
              </a:rPr>
              <a:t>mecanismos</a:t>
            </a:r>
            <a:endParaRPr lang="en-US" b="1" i="1" err="1"/>
          </a:p>
        </p:txBody>
      </p:sp>
      <p:sp>
        <p:nvSpPr>
          <p:cNvPr id="3" name="Content Placeholder 2">
            <a:extLst>
              <a:ext uri="{FF2B5EF4-FFF2-40B4-BE49-F238E27FC236}">
                <a16:creationId xmlns="" xmlns:a16="http://schemas.microsoft.com/office/drawing/2014/main" id="{40E93440-41B5-B3E3-8F43-029623F2D715}"/>
              </a:ext>
            </a:extLst>
          </p:cNvPr>
          <p:cNvSpPr>
            <a:spLocks noGrp="1"/>
          </p:cNvSpPr>
          <p:nvPr>
            <p:ph idx="1"/>
          </p:nvPr>
        </p:nvSpPr>
        <p:spPr/>
        <p:txBody>
          <a:bodyPr vert="horz" lIns="91440" tIns="45720" rIns="91440" bIns="45720" rtlCol="0" anchor="t">
            <a:normAutofit/>
          </a:bodyPr>
          <a:lstStyle/>
          <a:p>
            <a:pPr algn="just"/>
            <a:r>
              <a:rPr lang="en-US" dirty="0" err="1">
                <a:cs typeface="Calibri"/>
              </a:rPr>
              <a:t>Transmisión</a:t>
            </a:r>
            <a:r>
              <a:rPr lang="en-US" dirty="0">
                <a:cs typeface="Calibri"/>
              </a:rPr>
              <a:t> lineal (</a:t>
            </a:r>
            <a:r>
              <a:rPr lang="en-US" dirty="0" err="1">
                <a:cs typeface="Calibri"/>
              </a:rPr>
              <a:t>poleas,palancas</a:t>
            </a:r>
            <a:r>
              <a:rPr lang="en-US" dirty="0">
                <a:cs typeface="Calibri"/>
              </a:rPr>
              <a:t>): </a:t>
            </a:r>
            <a:r>
              <a:rPr lang="en-US" dirty="0" err="1">
                <a:cs typeface="Calibri"/>
              </a:rPr>
              <a:t>Transmite</a:t>
            </a:r>
            <a:r>
              <a:rPr lang="en-US" dirty="0">
                <a:cs typeface="Calibri"/>
              </a:rPr>
              <a:t> el </a:t>
            </a:r>
            <a:r>
              <a:rPr lang="en-US" dirty="0" err="1">
                <a:cs typeface="Calibri"/>
              </a:rPr>
              <a:t>movimiento</a:t>
            </a:r>
            <a:r>
              <a:rPr lang="en-US" dirty="0">
                <a:cs typeface="Calibri"/>
              </a:rPr>
              <a:t>, </a:t>
            </a:r>
            <a:r>
              <a:rPr lang="en-US" dirty="0" err="1">
                <a:cs typeface="Calibri"/>
              </a:rPr>
              <a:t>fuerza</a:t>
            </a:r>
            <a:r>
              <a:rPr lang="en-US" dirty="0">
                <a:cs typeface="Calibri"/>
              </a:rPr>
              <a:t> y </a:t>
            </a:r>
            <a:r>
              <a:rPr lang="en-US" dirty="0" err="1">
                <a:cs typeface="Calibri"/>
              </a:rPr>
              <a:t>potencia</a:t>
            </a:r>
            <a:r>
              <a:rPr lang="en-US" dirty="0">
                <a:cs typeface="Calibri"/>
              </a:rPr>
              <a:t> </a:t>
            </a:r>
            <a:r>
              <a:rPr lang="en-US" dirty="0" err="1">
                <a:cs typeface="Calibri"/>
              </a:rPr>
              <a:t>por</a:t>
            </a:r>
            <a:r>
              <a:rPr lang="en-US" dirty="0">
                <a:cs typeface="Calibri"/>
              </a:rPr>
              <a:t> un motor de </a:t>
            </a:r>
            <a:r>
              <a:rPr lang="en-US" dirty="0" err="1">
                <a:cs typeface="Calibri"/>
              </a:rPr>
              <a:t>manera</a:t>
            </a:r>
            <a:r>
              <a:rPr lang="en-US" dirty="0">
                <a:cs typeface="Calibri"/>
              </a:rPr>
              <a:t> lineal a </a:t>
            </a:r>
            <a:r>
              <a:rPr lang="en-US" dirty="0" err="1">
                <a:cs typeface="Calibri"/>
              </a:rPr>
              <a:t>otro</a:t>
            </a:r>
            <a:r>
              <a:rPr lang="en-US" dirty="0">
                <a:cs typeface="Calibri"/>
              </a:rPr>
              <a:t> </a:t>
            </a:r>
            <a:r>
              <a:rPr lang="en-US" dirty="0" err="1" smtClean="0">
                <a:cs typeface="Calibri"/>
              </a:rPr>
              <a:t>punto</a:t>
            </a:r>
            <a:endParaRPr lang="en-US" dirty="0"/>
          </a:p>
        </p:txBody>
      </p:sp>
      <p:sp>
        <p:nvSpPr>
          <p:cNvPr id="5" name="Slide Number Placeholder 4">
            <a:extLst>
              <a:ext uri="{FF2B5EF4-FFF2-40B4-BE49-F238E27FC236}">
                <a16:creationId xmlns="" xmlns:a16="http://schemas.microsoft.com/office/drawing/2014/main" id="{67E848EF-310C-C3D4-DA6E-3EBBA1763389}"/>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4" name="Footer Placeholder 3">
            <a:extLst>
              <a:ext uri="{FF2B5EF4-FFF2-40B4-BE49-F238E27FC236}">
                <a16:creationId xmlns="" xmlns:a16="http://schemas.microsoft.com/office/drawing/2014/main" id="{343FC065-25FD-1957-119B-DBF6D86399C0}"/>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546341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 xmlns:a16="http://schemas.microsoft.com/office/drawing/2014/main" id="{1D318028-325E-D08E-CFF7-021D9C20FDCE}"/>
              </a:ext>
            </a:extLst>
          </p:cNvPr>
          <p:cNvPicPr>
            <a:picLocks noGrp="1" noChangeAspect="1"/>
          </p:cNvPicPr>
          <p:nvPr>
            <p:ph idx="1"/>
          </p:nvPr>
        </p:nvPicPr>
        <p:blipFill>
          <a:blip r:embed="rId2"/>
          <a:stretch>
            <a:fillRect/>
          </a:stretch>
        </p:blipFill>
        <p:spPr>
          <a:xfrm>
            <a:off x="502215" y="2398613"/>
            <a:ext cx="2025805" cy="1324208"/>
          </a:xfrm>
        </p:spPr>
      </p:pic>
      <p:pic>
        <p:nvPicPr>
          <p:cNvPr id="5" name="Picture 5" descr="A picture containing text, electronics, iPod&#10;&#10;Description automatically generated">
            <a:extLst>
              <a:ext uri="{FF2B5EF4-FFF2-40B4-BE49-F238E27FC236}">
                <a16:creationId xmlns="" xmlns:a16="http://schemas.microsoft.com/office/drawing/2014/main" id="{E58C6A00-DFA2-9027-E8A1-9A176CB401B8}"/>
              </a:ext>
            </a:extLst>
          </p:cNvPr>
          <p:cNvPicPr>
            <a:picLocks noChangeAspect="1"/>
          </p:cNvPicPr>
          <p:nvPr/>
        </p:nvPicPr>
        <p:blipFill>
          <a:blip r:embed="rId3"/>
          <a:stretch>
            <a:fillRect/>
          </a:stretch>
        </p:blipFill>
        <p:spPr>
          <a:xfrm>
            <a:off x="2836456" y="2022264"/>
            <a:ext cx="2743200" cy="1219200"/>
          </a:xfrm>
          <a:prstGeom prst="rect">
            <a:avLst/>
          </a:prstGeom>
        </p:spPr>
      </p:pic>
      <p:pic>
        <p:nvPicPr>
          <p:cNvPr id="2" name="Picture 2">
            <a:extLst>
              <a:ext uri="{FF2B5EF4-FFF2-40B4-BE49-F238E27FC236}">
                <a16:creationId xmlns="" xmlns:a16="http://schemas.microsoft.com/office/drawing/2014/main" id="{2E57CFCD-C22C-C615-51E6-8C2C3503A1E1}"/>
              </a:ext>
            </a:extLst>
          </p:cNvPr>
          <p:cNvPicPr>
            <a:picLocks noChangeAspect="1"/>
          </p:cNvPicPr>
          <p:nvPr/>
        </p:nvPicPr>
        <p:blipFill>
          <a:blip r:embed="rId4"/>
          <a:stretch>
            <a:fillRect/>
          </a:stretch>
        </p:blipFill>
        <p:spPr>
          <a:xfrm>
            <a:off x="619270" y="348598"/>
            <a:ext cx="1614311" cy="1721821"/>
          </a:xfrm>
          <a:prstGeom prst="rect">
            <a:avLst/>
          </a:prstGeom>
        </p:spPr>
      </p:pic>
      <p:pic>
        <p:nvPicPr>
          <p:cNvPr id="7" name="Picture 7" descr="Diagram&#10;&#10;Description automatically generated">
            <a:extLst>
              <a:ext uri="{FF2B5EF4-FFF2-40B4-BE49-F238E27FC236}">
                <a16:creationId xmlns="" xmlns:a16="http://schemas.microsoft.com/office/drawing/2014/main" id="{202F4EDD-6619-D939-5D43-90E3D21A36C6}"/>
              </a:ext>
            </a:extLst>
          </p:cNvPr>
          <p:cNvPicPr>
            <a:picLocks noChangeAspect="1"/>
          </p:cNvPicPr>
          <p:nvPr/>
        </p:nvPicPr>
        <p:blipFill>
          <a:blip r:embed="rId5"/>
          <a:stretch>
            <a:fillRect/>
          </a:stretch>
        </p:blipFill>
        <p:spPr>
          <a:xfrm>
            <a:off x="2606012" y="467920"/>
            <a:ext cx="2194932" cy="1283505"/>
          </a:xfrm>
          <a:prstGeom prst="rect">
            <a:avLst/>
          </a:prstGeom>
        </p:spPr>
      </p:pic>
      <p:pic>
        <p:nvPicPr>
          <p:cNvPr id="3" name="Picture 7">
            <a:extLst>
              <a:ext uri="{FF2B5EF4-FFF2-40B4-BE49-F238E27FC236}">
                <a16:creationId xmlns="" xmlns:a16="http://schemas.microsoft.com/office/drawing/2014/main" id="{3EF7A923-1274-2B15-0302-04C9CAC029C7}"/>
              </a:ext>
            </a:extLst>
          </p:cNvPr>
          <p:cNvPicPr>
            <a:picLocks noChangeAspect="1"/>
          </p:cNvPicPr>
          <p:nvPr/>
        </p:nvPicPr>
        <p:blipFill>
          <a:blip r:embed="rId6"/>
          <a:stretch>
            <a:fillRect/>
          </a:stretch>
        </p:blipFill>
        <p:spPr>
          <a:xfrm>
            <a:off x="4993613" y="247759"/>
            <a:ext cx="2432756" cy="1621838"/>
          </a:xfrm>
          <a:prstGeom prst="rect">
            <a:avLst/>
          </a:prstGeom>
        </p:spPr>
      </p:pic>
      <p:pic>
        <p:nvPicPr>
          <p:cNvPr id="8" name="Picture 8">
            <a:extLst>
              <a:ext uri="{FF2B5EF4-FFF2-40B4-BE49-F238E27FC236}">
                <a16:creationId xmlns="" xmlns:a16="http://schemas.microsoft.com/office/drawing/2014/main" id="{DD87DE91-B79E-F3B0-63C4-065F359F5832}"/>
              </a:ext>
            </a:extLst>
          </p:cNvPr>
          <p:cNvPicPr>
            <a:picLocks noChangeAspect="1"/>
          </p:cNvPicPr>
          <p:nvPr/>
        </p:nvPicPr>
        <p:blipFill>
          <a:blip r:embed="rId7"/>
          <a:stretch>
            <a:fillRect/>
          </a:stretch>
        </p:blipFill>
        <p:spPr>
          <a:xfrm>
            <a:off x="7618425" y="-1794"/>
            <a:ext cx="2133600" cy="2133600"/>
          </a:xfrm>
          <a:prstGeom prst="rect">
            <a:avLst/>
          </a:prstGeom>
        </p:spPr>
      </p:pic>
      <p:pic>
        <p:nvPicPr>
          <p:cNvPr id="9" name="Picture 9">
            <a:extLst>
              <a:ext uri="{FF2B5EF4-FFF2-40B4-BE49-F238E27FC236}">
                <a16:creationId xmlns="" xmlns:a16="http://schemas.microsoft.com/office/drawing/2014/main" id="{E32C7866-F689-0CB2-4543-2E262E33E0C3}"/>
              </a:ext>
            </a:extLst>
          </p:cNvPr>
          <p:cNvPicPr>
            <a:picLocks noChangeAspect="1"/>
          </p:cNvPicPr>
          <p:nvPr/>
        </p:nvPicPr>
        <p:blipFill>
          <a:blip r:embed="rId8"/>
          <a:stretch>
            <a:fillRect/>
          </a:stretch>
        </p:blipFill>
        <p:spPr>
          <a:xfrm>
            <a:off x="9862498" y="76274"/>
            <a:ext cx="2333625" cy="1962150"/>
          </a:xfrm>
          <a:prstGeom prst="rect">
            <a:avLst/>
          </a:prstGeom>
        </p:spPr>
      </p:pic>
      <p:pic>
        <p:nvPicPr>
          <p:cNvPr id="10" name="Picture 10" descr="Diagram&#10;&#10;Description automatically generated">
            <a:extLst>
              <a:ext uri="{FF2B5EF4-FFF2-40B4-BE49-F238E27FC236}">
                <a16:creationId xmlns="" xmlns:a16="http://schemas.microsoft.com/office/drawing/2014/main" id="{95366C59-4AB9-7C88-BC8B-52A88E8A1229}"/>
              </a:ext>
            </a:extLst>
          </p:cNvPr>
          <p:cNvPicPr>
            <a:picLocks noChangeAspect="1"/>
          </p:cNvPicPr>
          <p:nvPr/>
        </p:nvPicPr>
        <p:blipFill>
          <a:blip r:embed="rId9"/>
          <a:stretch>
            <a:fillRect/>
          </a:stretch>
        </p:blipFill>
        <p:spPr>
          <a:xfrm>
            <a:off x="6959753" y="2267387"/>
            <a:ext cx="2460978" cy="1695994"/>
          </a:xfrm>
          <a:prstGeom prst="rect">
            <a:avLst/>
          </a:prstGeom>
        </p:spPr>
      </p:pic>
      <p:pic>
        <p:nvPicPr>
          <p:cNvPr id="6" name="Picture 10" descr="Diagram, engineering drawing&#10;&#10;Description automatically generated">
            <a:extLst>
              <a:ext uri="{FF2B5EF4-FFF2-40B4-BE49-F238E27FC236}">
                <a16:creationId xmlns="" xmlns:a16="http://schemas.microsoft.com/office/drawing/2014/main" id="{1EF777D4-4581-3362-39FA-20CE7DA6B3AB}"/>
              </a:ext>
            </a:extLst>
          </p:cNvPr>
          <p:cNvPicPr>
            <a:picLocks noChangeAspect="1"/>
          </p:cNvPicPr>
          <p:nvPr/>
        </p:nvPicPr>
        <p:blipFill>
          <a:blip r:embed="rId10"/>
          <a:stretch>
            <a:fillRect/>
          </a:stretch>
        </p:blipFill>
        <p:spPr>
          <a:xfrm rot="5400000">
            <a:off x="5114807" y="2457444"/>
            <a:ext cx="2508016" cy="1331632"/>
          </a:xfrm>
          <a:prstGeom prst="rect">
            <a:avLst/>
          </a:prstGeom>
        </p:spPr>
      </p:pic>
      <p:pic>
        <p:nvPicPr>
          <p:cNvPr id="11" name="Picture 11">
            <a:extLst>
              <a:ext uri="{FF2B5EF4-FFF2-40B4-BE49-F238E27FC236}">
                <a16:creationId xmlns="" xmlns:a16="http://schemas.microsoft.com/office/drawing/2014/main" id="{55A5DB4C-28BC-F3BC-653C-00DE56367BB1}"/>
              </a:ext>
            </a:extLst>
          </p:cNvPr>
          <p:cNvPicPr>
            <a:picLocks noChangeAspect="1"/>
          </p:cNvPicPr>
          <p:nvPr/>
        </p:nvPicPr>
        <p:blipFill>
          <a:blip r:embed="rId11"/>
          <a:stretch>
            <a:fillRect/>
          </a:stretch>
        </p:blipFill>
        <p:spPr>
          <a:xfrm>
            <a:off x="387585" y="4096808"/>
            <a:ext cx="2743200" cy="1543050"/>
          </a:xfrm>
          <a:prstGeom prst="rect">
            <a:avLst/>
          </a:prstGeom>
        </p:spPr>
      </p:pic>
      <p:pic>
        <p:nvPicPr>
          <p:cNvPr id="12" name="Picture 12">
            <a:extLst>
              <a:ext uri="{FF2B5EF4-FFF2-40B4-BE49-F238E27FC236}">
                <a16:creationId xmlns="" xmlns:a16="http://schemas.microsoft.com/office/drawing/2014/main" id="{930FE7A1-2C4A-476A-1C19-F3AC8FD2CCF7}"/>
              </a:ext>
            </a:extLst>
          </p:cNvPr>
          <p:cNvPicPr>
            <a:picLocks noChangeAspect="1"/>
          </p:cNvPicPr>
          <p:nvPr/>
        </p:nvPicPr>
        <p:blipFill>
          <a:blip r:embed="rId12"/>
          <a:stretch>
            <a:fillRect/>
          </a:stretch>
        </p:blipFill>
        <p:spPr>
          <a:xfrm>
            <a:off x="3201713" y="4306975"/>
            <a:ext cx="1104015" cy="1121735"/>
          </a:xfrm>
          <a:prstGeom prst="rect">
            <a:avLst/>
          </a:prstGeom>
        </p:spPr>
      </p:pic>
      <p:pic>
        <p:nvPicPr>
          <p:cNvPr id="13" name="Picture 13">
            <a:extLst>
              <a:ext uri="{FF2B5EF4-FFF2-40B4-BE49-F238E27FC236}">
                <a16:creationId xmlns="" xmlns:a16="http://schemas.microsoft.com/office/drawing/2014/main" id="{7ECC9915-4C01-F2E9-273C-F93DF8D98987}"/>
              </a:ext>
            </a:extLst>
          </p:cNvPr>
          <p:cNvPicPr>
            <a:picLocks noChangeAspect="1"/>
          </p:cNvPicPr>
          <p:nvPr/>
        </p:nvPicPr>
        <p:blipFill>
          <a:blip r:embed="rId13"/>
          <a:stretch>
            <a:fillRect/>
          </a:stretch>
        </p:blipFill>
        <p:spPr>
          <a:xfrm>
            <a:off x="4547300" y="4269234"/>
            <a:ext cx="1416756" cy="1416756"/>
          </a:xfrm>
          <a:prstGeom prst="rect">
            <a:avLst/>
          </a:prstGeom>
        </p:spPr>
      </p:pic>
      <p:pic>
        <p:nvPicPr>
          <p:cNvPr id="14" name="Picture 14" descr="A picture containing icon&#10;&#10;Description automatically generated">
            <a:extLst>
              <a:ext uri="{FF2B5EF4-FFF2-40B4-BE49-F238E27FC236}">
                <a16:creationId xmlns="" xmlns:a16="http://schemas.microsoft.com/office/drawing/2014/main" id="{5D242D61-083D-6B6B-8C7D-0200C6DB650D}"/>
              </a:ext>
            </a:extLst>
          </p:cNvPr>
          <p:cNvPicPr>
            <a:picLocks noChangeAspect="1"/>
          </p:cNvPicPr>
          <p:nvPr/>
        </p:nvPicPr>
        <p:blipFill>
          <a:blip r:embed="rId14"/>
          <a:stretch>
            <a:fillRect/>
          </a:stretch>
        </p:blipFill>
        <p:spPr>
          <a:xfrm>
            <a:off x="7626256" y="4100693"/>
            <a:ext cx="1290084" cy="1010435"/>
          </a:xfrm>
          <a:prstGeom prst="rect">
            <a:avLst/>
          </a:prstGeom>
        </p:spPr>
      </p:pic>
      <p:pic>
        <p:nvPicPr>
          <p:cNvPr id="15" name="Picture 14">
            <a:extLst>
              <a:ext uri="{FF2B5EF4-FFF2-40B4-BE49-F238E27FC236}">
                <a16:creationId xmlns="" xmlns:a16="http://schemas.microsoft.com/office/drawing/2014/main" id="{77DAB948-C6B5-2AC7-60A2-8B79FAED19D6}"/>
              </a:ext>
            </a:extLst>
          </p:cNvPr>
          <p:cNvPicPr>
            <a:picLocks noChangeAspect="1"/>
          </p:cNvPicPr>
          <p:nvPr/>
        </p:nvPicPr>
        <p:blipFill>
          <a:blip r:embed="rId15"/>
          <a:stretch>
            <a:fillRect/>
          </a:stretch>
        </p:blipFill>
        <p:spPr>
          <a:xfrm>
            <a:off x="4800425" y="5683102"/>
            <a:ext cx="1290084" cy="1071266"/>
          </a:xfrm>
          <a:prstGeom prst="rect">
            <a:avLst/>
          </a:prstGeom>
        </p:spPr>
      </p:pic>
      <p:pic>
        <p:nvPicPr>
          <p:cNvPr id="16" name="Picture 16" descr="A picture containing chain, metalware&#10;&#10;Description automatically generated">
            <a:extLst>
              <a:ext uri="{FF2B5EF4-FFF2-40B4-BE49-F238E27FC236}">
                <a16:creationId xmlns="" xmlns:a16="http://schemas.microsoft.com/office/drawing/2014/main" id="{4C36EDEB-7708-97EF-2170-2E7F57D9B88D}"/>
              </a:ext>
            </a:extLst>
          </p:cNvPr>
          <p:cNvPicPr>
            <a:picLocks noChangeAspect="1"/>
          </p:cNvPicPr>
          <p:nvPr/>
        </p:nvPicPr>
        <p:blipFill>
          <a:blip r:embed="rId16"/>
          <a:stretch>
            <a:fillRect/>
          </a:stretch>
        </p:blipFill>
        <p:spPr>
          <a:xfrm>
            <a:off x="9559808" y="1718733"/>
            <a:ext cx="1313275" cy="1332090"/>
          </a:xfrm>
          <a:prstGeom prst="rect">
            <a:avLst/>
          </a:prstGeom>
        </p:spPr>
      </p:pic>
      <p:pic>
        <p:nvPicPr>
          <p:cNvPr id="17" name="Picture 17" descr="Diagram&#10;&#10;Description automatically generated">
            <a:extLst>
              <a:ext uri="{FF2B5EF4-FFF2-40B4-BE49-F238E27FC236}">
                <a16:creationId xmlns="" xmlns:a16="http://schemas.microsoft.com/office/drawing/2014/main" id="{0FBB33AE-879B-FE71-C23A-2253A3F85986}"/>
              </a:ext>
            </a:extLst>
          </p:cNvPr>
          <p:cNvPicPr>
            <a:picLocks noChangeAspect="1"/>
          </p:cNvPicPr>
          <p:nvPr/>
        </p:nvPicPr>
        <p:blipFill>
          <a:blip r:embed="rId17"/>
          <a:stretch>
            <a:fillRect/>
          </a:stretch>
        </p:blipFill>
        <p:spPr>
          <a:xfrm>
            <a:off x="9451623" y="3112362"/>
            <a:ext cx="2510882" cy="1874366"/>
          </a:xfrm>
          <a:prstGeom prst="rect">
            <a:avLst/>
          </a:prstGeom>
        </p:spPr>
      </p:pic>
      <p:pic>
        <p:nvPicPr>
          <p:cNvPr id="18" name="Picture 18">
            <a:extLst>
              <a:ext uri="{FF2B5EF4-FFF2-40B4-BE49-F238E27FC236}">
                <a16:creationId xmlns="" xmlns:a16="http://schemas.microsoft.com/office/drawing/2014/main" id="{B81848A7-1E0D-BFEE-3654-B95F9464DFD9}"/>
              </a:ext>
            </a:extLst>
          </p:cNvPr>
          <p:cNvPicPr>
            <a:picLocks noChangeAspect="1"/>
          </p:cNvPicPr>
          <p:nvPr/>
        </p:nvPicPr>
        <p:blipFill rotWithShape="1">
          <a:blip r:embed="rId18"/>
          <a:srcRect t="19879" r="-429" b="25581"/>
          <a:stretch/>
        </p:blipFill>
        <p:spPr>
          <a:xfrm>
            <a:off x="20695" y="5864028"/>
            <a:ext cx="2207003" cy="886089"/>
          </a:xfrm>
          <a:prstGeom prst="rect">
            <a:avLst/>
          </a:prstGeom>
        </p:spPr>
      </p:pic>
      <p:pic>
        <p:nvPicPr>
          <p:cNvPr id="20" name="Picture 20">
            <a:extLst>
              <a:ext uri="{FF2B5EF4-FFF2-40B4-BE49-F238E27FC236}">
                <a16:creationId xmlns="" xmlns:a16="http://schemas.microsoft.com/office/drawing/2014/main" id="{F19EA623-0780-4BF3-219F-01ACA47272BD}"/>
              </a:ext>
            </a:extLst>
          </p:cNvPr>
          <p:cNvPicPr>
            <a:picLocks noChangeAspect="1"/>
          </p:cNvPicPr>
          <p:nvPr/>
        </p:nvPicPr>
        <p:blipFill>
          <a:blip r:embed="rId19"/>
          <a:stretch>
            <a:fillRect/>
          </a:stretch>
        </p:blipFill>
        <p:spPr>
          <a:xfrm>
            <a:off x="6398919" y="4518213"/>
            <a:ext cx="1379127" cy="1001277"/>
          </a:xfrm>
          <a:prstGeom prst="rect">
            <a:avLst/>
          </a:prstGeom>
        </p:spPr>
      </p:pic>
      <p:pic>
        <p:nvPicPr>
          <p:cNvPr id="21" name="Picture 21" descr="Diagram&#10;&#10;Description automatically generated">
            <a:extLst>
              <a:ext uri="{FF2B5EF4-FFF2-40B4-BE49-F238E27FC236}">
                <a16:creationId xmlns="" xmlns:a16="http://schemas.microsoft.com/office/drawing/2014/main" id="{74E33D6A-756B-CD9A-99A7-553896C2E40B}"/>
              </a:ext>
            </a:extLst>
          </p:cNvPr>
          <p:cNvPicPr>
            <a:picLocks noChangeAspect="1"/>
          </p:cNvPicPr>
          <p:nvPr/>
        </p:nvPicPr>
        <p:blipFill>
          <a:blip r:embed="rId20"/>
          <a:stretch>
            <a:fillRect/>
          </a:stretch>
        </p:blipFill>
        <p:spPr>
          <a:xfrm>
            <a:off x="2899249" y="5624002"/>
            <a:ext cx="1944030" cy="1128243"/>
          </a:xfrm>
          <a:prstGeom prst="rect">
            <a:avLst/>
          </a:prstGeom>
        </p:spPr>
      </p:pic>
      <p:sp>
        <p:nvSpPr>
          <p:cNvPr id="22" name="TextBox 21">
            <a:extLst>
              <a:ext uri="{FF2B5EF4-FFF2-40B4-BE49-F238E27FC236}">
                <a16:creationId xmlns="" xmlns:a16="http://schemas.microsoft.com/office/drawing/2014/main" id="{2C168F76-4CA6-783A-B67F-8DEB1A662D0D}"/>
              </a:ext>
            </a:extLst>
          </p:cNvPr>
          <p:cNvSpPr txBox="1"/>
          <p:nvPr/>
        </p:nvSpPr>
        <p:spPr>
          <a:xfrm>
            <a:off x="6124221" y="3433702"/>
            <a:ext cx="1185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Tornillo </a:t>
            </a:r>
            <a:endParaRPr lang="en-US"/>
          </a:p>
        </p:txBody>
      </p:sp>
      <p:sp>
        <p:nvSpPr>
          <p:cNvPr id="19" name="TextBox 18">
            <a:extLst>
              <a:ext uri="{FF2B5EF4-FFF2-40B4-BE49-F238E27FC236}">
                <a16:creationId xmlns="" xmlns:a16="http://schemas.microsoft.com/office/drawing/2014/main" id="{C7F8F4F9-D3DE-C784-5EE8-8504D70E56BC}"/>
              </a:ext>
            </a:extLst>
          </p:cNvPr>
          <p:cNvSpPr txBox="1"/>
          <p:nvPr/>
        </p:nvSpPr>
        <p:spPr>
          <a:xfrm>
            <a:off x="1420517" y="432740"/>
            <a:ext cx="667927"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Polea</a:t>
            </a:r>
            <a:endParaRPr lang="en-US" sz="1400"/>
          </a:p>
        </p:txBody>
      </p:sp>
      <p:sp>
        <p:nvSpPr>
          <p:cNvPr id="24" name="TextBox 23">
            <a:extLst>
              <a:ext uri="{FF2B5EF4-FFF2-40B4-BE49-F238E27FC236}">
                <a16:creationId xmlns="" xmlns:a16="http://schemas.microsoft.com/office/drawing/2014/main" id="{19BE6EA4-4841-8636-50D7-783C2CF7CE9D}"/>
              </a:ext>
            </a:extLst>
          </p:cNvPr>
          <p:cNvSpPr txBox="1"/>
          <p:nvPr/>
        </p:nvSpPr>
        <p:spPr>
          <a:xfrm>
            <a:off x="7892815" y="5061185"/>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Pistón</a:t>
            </a:r>
            <a:r>
              <a:rPr lang="en-US">
                <a:cs typeface="Calibri"/>
              </a:rPr>
              <a:t> </a:t>
            </a:r>
            <a:endParaRPr lang="en-US"/>
          </a:p>
        </p:txBody>
      </p:sp>
      <p:sp>
        <p:nvSpPr>
          <p:cNvPr id="23" name="TextBox 22">
            <a:extLst>
              <a:ext uri="{FF2B5EF4-FFF2-40B4-BE49-F238E27FC236}">
                <a16:creationId xmlns="" xmlns:a16="http://schemas.microsoft.com/office/drawing/2014/main" id="{00985794-D2D7-1B41-2481-FA922C7734E9}"/>
              </a:ext>
            </a:extLst>
          </p:cNvPr>
          <p:cNvSpPr txBox="1"/>
          <p:nvPr/>
        </p:nvSpPr>
        <p:spPr>
          <a:xfrm>
            <a:off x="3531219" y="1561169"/>
            <a:ext cx="1353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Tornillo sin fin</a:t>
            </a:r>
          </a:p>
        </p:txBody>
      </p:sp>
      <p:sp>
        <p:nvSpPr>
          <p:cNvPr id="25" name="TextBox 24">
            <a:extLst>
              <a:ext uri="{FF2B5EF4-FFF2-40B4-BE49-F238E27FC236}">
                <a16:creationId xmlns="" xmlns:a16="http://schemas.microsoft.com/office/drawing/2014/main" id="{23F22A39-B559-8901-4738-4A3E5FEA074A}"/>
              </a:ext>
            </a:extLst>
          </p:cNvPr>
          <p:cNvSpPr txBox="1"/>
          <p:nvPr/>
        </p:nvSpPr>
        <p:spPr>
          <a:xfrm>
            <a:off x="1392296" y="4421481"/>
            <a:ext cx="993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Palanca </a:t>
            </a:r>
            <a:endParaRPr lang="en-US"/>
          </a:p>
        </p:txBody>
      </p:sp>
      <p:sp>
        <p:nvSpPr>
          <p:cNvPr id="26" name="TextBox 25">
            <a:extLst>
              <a:ext uri="{FF2B5EF4-FFF2-40B4-BE49-F238E27FC236}">
                <a16:creationId xmlns="" xmlns:a16="http://schemas.microsoft.com/office/drawing/2014/main" id="{3BE97C9E-054F-D856-4C2F-069FC782DC51}"/>
              </a:ext>
            </a:extLst>
          </p:cNvPr>
          <p:cNvSpPr txBox="1"/>
          <p:nvPr/>
        </p:nvSpPr>
        <p:spPr>
          <a:xfrm>
            <a:off x="4990386" y="1763015"/>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Palanca</a:t>
            </a:r>
            <a:endParaRPr lang="en-US"/>
          </a:p>
        </p:txBody>
      </p:sp>
      <p:sp>
        <p:nvSpPr>
          <p:cNvPr id="27" name="TextBox 26">
            <a:extLst>
              <a:ext uri="{FF2B5EF4-FFF2-40B4-BE49-F238E27FC236}">
                <a16:creationId xmlns="" xmlns:a16="http://schemas.microsoft.com/office/drawing/2014/main" id="{9F057C32-F832-3B6B-B8EC-C1B4C05A474E}"/>
              </a:ext>
            </a:extLst>
          </p:cNvPr>
          <p:cNvSpPr txBox="1"/>
          <p:nvPr/>
        </p:nvSpPr>
        <p:spPr>
          <a:xfrm>
            <a:off x="6707481" y="5465704"/>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cuerda</a:t>
            </a:r>
          </a:p>
        </p:txBody>
      </p:sp>
      <p:sp>
        <p:nvSpPr>
          <p:cNvPr id="28" name="TextBox 27">
            <a:extLst>
              <a:ext uri="{FF2B5EF4-FFF2-40B4-BE49-F238E27FC236}">
                <a16:creationId xmlns="" xmlns:a16="http://schemas.microsoft.com/office/drawing/2014/main" id="{586F0963-7585-CE23-0EB5-94F5AD7305E0}"/>
              </a:ext>
            </a:extLst>
          </p:cNvPr>
          <p:cNvSpPr txBox="1"/>
          <p:nvPr/>
        </p:nvSpPr>
        <p:spPr>
          <a:xfrm>
            <a:off x="8419629" y="2991555"/>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Tren de </a:t>
            </a:r>
            <a:r>
              <a:rPr lang="en-US" err="1">
                <a:cs typeface="Calibri"/>
              </a:rPr>
              <a:t>poleas</a:t>
            </a:r>
            <a:endParaRPr lang="en-US" err="1"/>
          </a:p>
        </p:txBody>
      </p:sp>
      <p:sp>
        <p:nvSpPr>
          <p:cNvPr id="29" name="TextBox 28">
            <a:extLst>
              <a:ext uri="{FF2B5EF4-FFF2-40B4-BE49-F238E27FC236}">
                <a16:creationId xmlns="" xmlns:a16="http://schemas.microsoft.com/office/drawing/2014/main" id="{4CE14776-EFBB-B5AF-466F-E903CAF7A218}"/>
              </a:ext>
            </a:extLst>
          </p:cNvPr>
          <p:cNvSpPr txBox="1"/>
          <p:nvPr/>
        </p:nvSpPr>
        <p:spPr>
          <a:xfrm>
            <a:off x="4635967" y="5519852"/>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Tornillo</a:t>
            </a:r>
            <a:endParaRPr lang="en-US"/>
          </a:p>
        </p:txBody>
      </p:sp>
      <p:pic>
        <p:nvPicPr>
          <p:cNvPr id="30" name="Picture 30" descr="Diagram&#10;&#10;Description automatically generated">
            <a:extLst>
              <a:ext uri="{FF2B5EF4-FFF2-40B4-BE49-F238E27FC236}">
                <a16:creationId xmlns="" xmlns:a16="http://schemas.microsoft.com/office/drawing/2014/main" id="{DE2DDE72-1F8A-4088-059E-90F6CA43B22B}"/>
              </a:ext>
            </a:extLst>
          </p:cNvPr>
          <p:cNvPicPr>
            <a:picLocks noChangeAspect="1"/>
          </p:cNvPicPr>
          <p:nvPr/>
        </p:nvPicPr>
        <p:blipFill>
          <a:blip r:embed="rId21"/>
          <a:stretch>
            <a:fillRect/>
          </a:stretch>
        </p:blipFill>
        <p:spPr>
          <a:xfrm>
            <a:off x="7857065" y="5650813"/>
            <a:ext cx="1285053" cy="1078522"/>
          </a:xfrm>
          <a:prstGeom prst="rect">
            <a:avLst/>
          </a:prstGeom>
        </p:spPr>
      </p:pic>
      <p:sp>
        <p:nvSpPr>
          <p:cNvPr id="31" name="TextBox 30">
            <a:extLst>
              <a:ext uri="{FF2B5EF4-FFF2-40B4-BE49-F238E27FC236}">
                <a16:creationId xmlns="" xmlns:a16="http://schemas.microsoft.com/office/drawing/2014/main" id="{792ED7DD-92A9-CB53-F995-E58B34BAB687}"/>
              </a:ext>
            </a:extLst>
          </p:cNvPr>
          <p:cNvSpPr txBox="1"/>
          <p:nvPr/>
        </p:nvSpPr>
        <p:spPr>
          <a:xfrm>
            <a:off x="3707780" y="6356194"/>
            <a:ext cx="14124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Leva </a:t>
            </a:r>
            <a:r>
              <a:rPr lang="en-US" sz="1400" err="1">
                <a:cs typeface="Calibri"/>
              </a:rPr>
              <a:t>excéntrica</a:t>
            </a:r>
            <a:endParaRPr lang="en-US" sz="1400" err="1"/>
          </a:p>
        </p:txBody>
      </p:sp>
      <p:sp>
        <p:nvSpPr>
          <p:cNvPr id="32" name="TextBox 31">
            <a:extLst>
              <a:ext uri="{FF2B5EF4-FFF2-40B4-BE49-F238E27FC236}">
                <a16:creationId xmlns="" xmlns:a16="http://schemas.microsoft.com/office/drawing/2014/main" id="{6A213FEC-F5F9-0F2B-B43B-8B144D55D3D0}"/>
              </a:ext>
            </a:extLst>
          </p:cNvPr>
          <p:cNvSpPr txBox="1"/>
          <p:nvPr/>
        </p:nvSpPr>
        <p:spPr>
          <a:xfrm>
            <a:off x="5484517" y="6387629"/>
            <a:ext cx="1053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err="1">
                <a:ea typeface="Calibri"/>
                <a:cs typeface="Calibri"/>
              </a:rPr>
              <a:t>Rondana</a:t>
            </a:r>
            <a:endParaRPr lang="en-US" sz="1400" err="1"/>
          </a:p>
        </p:txBody>
      </p:sp>
      <p:sp>
        <p:nvSpPr>
          <p:cNvPr id="33" name="TextBox 32">
            <a:extLst>
              <a:ext uri="{FF2B5EF4-FFF2-40B4-BE49-F238E27FC236}">
                <a16:creationId xmlns="" xmlns:a16="http://schemas.microsoft.com/office/drawing/2014/main" id="{6651A559-37BA-C34D-9B1E-7A2F0AB01888}"/>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Banda </a:t>
            </a:r>
            <a:endParaRPr lang="en-US"/>
          </a:p>
        </p:txBody>
      </p:sp>
      <p:sp>
        <p:nvSpPr>
          <p:cNvPr id="35" name="TextBox 34">
            <a:extLst>
              <a:ext uri="{FF2B5EF4-FFF2-40B4-BE49-F238E27FC236}">
                <a16:creationId xmlns="" xmlns:a16="http://schemas.microsoft.com/office/drawing/2014/main" id="{9EBB2153-306A-B570-CA2D-E19B1246B388}"/>
              </a:ext>
            </a:extLst>
          </p:cNvPr>
          <p:cNvSpPr txBox="1"/>
          <p:nvPr/>
        </p:nvSpPr>
        <p:spPr>
          <a:xfrm>
            <a:off x="3416770" y="4028249"/>
            <a:ext cx="7902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corr</a:t>
            </a:r>
            <a:r>
              <a:rPr lang="en-US" sz="1000">
                <a:cs typeface="Calibri"/>
              </a:rPr>
              <a:t>e</a:t>
            </a:r>
            <a:r>
              <a:rPr lang="en-US" sz="1200">
                <a:cs typeface="Calibri"/>
              </a:rPr>
              <a:t>a </a:t>
            </a:r>
            <a:endParaRPr lang="en-US" sz="1200"/>
          </a:p>
        </p:txBody>
      </p:sp>
      <p:sp>
        <p:nvSpPr>
          <p:cNvPr id="37" name="TextBox 35">
            <a:extLst>
              <a:ext uri="{FF2B5EF4-FFF2-40B4-BE49-F238E27FC236}">
                <a16:creationId xmlns="" xmlns:a16="http://schemas.microsoft.com/office/drawing/2014/main" id="{D50F9D34-9886-7890-5F6E-81B14D8E8A94}"/>
              </a:ext>
            </a:extLst>
          </p:cNvPr>
          <p:cNvSpPr txBox="1"/>
          <p:nvPr/>
        </p:nvSpPr>
        <p:spPr>
          <a:xfrm>
            <a:off x="10423407" y="6020741"/>
            <a:ext cx="1128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Fibra de </a:t>
            </a:r>
            <a:r>
              <a:rPr lang="en-US" err="1">
                <a:cs typeface="Calibri"/>
              </a:rPr>
              <a:t>rayón</a:t>
            </a:r>
          </a:p>
        </p:txBody>
      </p:sp>
      <p:pic>
        <p:nvPicPr>
          <p:cNvPr id="38" name="Picture 38">
            <a:extLst>
              <a:ext uri="{FF2B5EF4-FFF2-40B4-BE49-F238E27FC236}">
                <a16:creationId xmlns="" xmlns:a16="http://schemas.microsoft.com/office/drawing/2014/main" id="{63CC00D4-36A4-7C7A-136B-52203A08F16E}"/>
              </a:ext>
            </a:extLst>
          </p:cNvPr>
          <p:cNvPicPr>
            <a:picLocks noChangeAspect="1"/>
          </p:cNvPicPr>
          <p:nvPr/>
        </p:nvPicPr>
        <p:blipFill>
          <a:blip r:embed="rId22"/>
          <a:stretch>
            <a:fillRect/>
          </a:stretch>
        </p:blipFill>
        <p:spPr>
          <a:xfrm>
            <a:off x="4254030" y="3354681"/>
            <a:ext cx="1482608" cy="741304"/>
          </a:xfrm>
          <a:prstGeom prst="rect">
            <a:avLst/>
          </a:prstGeom>
        </p:spPr>
      </p:pic>
      <p:pic>
        <p:nvPicPr>
          <p:cNvPr id="39" name="Picture 39">
            <a:extLst>
              <a:ext uri="{FF2B5EF4-FFF2-40B4-BE49-F238E27FC236}">
                <a16:creationId xmlns="" xmlns:a16="http://schemas.microsoft.com/office/drawing/2014/main" id="{0595A9E0-644B-990F-18F7-4AD904F4BF60}"/>
              </a:ext>
            </a:extLst>
          </p:cNvPr>
          <p:cNvPicPr>
            <a:picLocks noChangeAspect="1"/>
          </p:cNvPicPr>
          <p:nvPr/>
        </p:nvPicPr>
        <p:blipFill rotWithShape="1">
          <a:blip r:embed="rId23"/>
          <a:srcRect r="28675" b="990"/>
          <a:stretch/>
        </p:blipFill>
        <p:spPr>
          <a:xfrm>
            <a:off x="10346208" y="5182717"/>
            <a:ext cx="1062918" cy="932942"/>
          </a:xfrm>
          <a:prstGeom prst="rect">
            <a:avLst/>
          </a:prstGeom>
        </p:spPr>
      </p:pic>
      <p:sp>
        <p:nvSpPr>
          <p:cNvPr id="36" name="Slide Number Placeholder 35">
            <a:extLst>
              <a:ext uri="{FF2B5EF4-FFF2-40B4-BE49-F238E27FC236}">
                <a16:creationId xmlns="" xmlns:a16="http://schemas.microsoft.com/office/drawing/2014/main" id="{5A7E0046-E91B-A777-90DE-379717812742}"/>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34" name="Footer Placeholder 33">
            <a:extLst>
              <a:ext uri="{FF2B5EF4-FFF2-40B4-BE49-F238E27FC236}">
                <a16:creationId xmlns="" xmlns:a16="http://schemas.microsoft.com/office/drawing/2014/main" id="{94EC3CD7-F4E7-D0FC-718F-3EBE1FCFBA85}"/>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24282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ear&#10;&#10;Description automatically generated">
            <a:extLst>
              <a:ext uri="{FF2B5EF4-FFF2-40B4-BE49-F238E27FC236}">
                <a16:creationId xmlns="" xmlns:a16="http://schemas.microsoft.com/office/drawing/2014/main" id="{76D03D15-870A-BB6E-F685-049DB9F57A69}"/>
              </a:ext>
            </a:extLst>
          </p:cNvPr>
          <p:cNvPicPr>
            <a:picLocks noChangeAspect="1"/>
          </p:cNvPicPr>
          <p:nvPr/>
        </p:nvPicPr>
        <p:blipFill>
          <a:blip r:embed="rId2"/>
          <a:stretch>
            <a:fillRect/>
          </a:stretch>
        </p:blipFill>
        <p:spPr>
          <a:xfrm>
            <a:off x="199437" y="213130"/>
            <a:ext cx="1247422" cy="1154184"/>
          </a:xfrm>
          <a:prstGeom prst="rect">
            <a:avLst/>
          </a:prstGeom>
        </p:spPr>
      </p:pic>
      <p:pic>
        <p:nvPicPr>
          <p:cNvPr id="5" name="Picture 5">
            <a:extLst>
              <a:ext uri="{FF2B5EF4-FFF2-40B4-BE49-F238E27FC236}">
                <a16:creationId xmlns="" xmlns:a16="http://schemas.microsoft.com/office/drawing/2014/main" id="{B320DE16-FA9A-5CE9-65DF-7D3F92DB00B4}"/>
              </a:ext>
            </a:extLst>
          </p:cNvPr>
          <p:cNvPicPr>
            <a:picLocks noChangeAspect="1"/>
          </p:cNvPicPr>
          <p:nvPr/>
        </p:nvPicPr>
        <p:blipFill>
          <a:blip r:embed="rId3"/>
          <a:stretch>
            <a:fillRect/>
          </a:stretch>
        </p:blipFill>
        <p:spPr>
          <a:xfrm>
            <a:off x="1808104" y="105464"/>
            <a:ext cx="1915349" cy="1510626"/>
          </a:xfrm>
          <a:prstGeom prst="rect">
            <a:avLst/>
          </a:prstGeom>
        </p:spPr>
      </p:pic>
      <p:pic>
        <p:nvPicPr>
          <p:cNvPr id="6" name="Picture 6">
            <a:extLst>
              <a:ext uri="{FF2B5EF4-FFF2-40B4-BE49-F238E27FC236}">
                <a16:creationId xmlns="" xmlns:a16="http://schemas.microsoft.com/office/drawing/2014/main" id="{A88E5416-73E1-2682-A92C-741271B48AF2}"/>
              </a:ext>
            </a:extLst>
          </p:cNvPr>
          <p:cNvPicPr>
            <a:picLocks noChangeAspect="1"/>
          </p:cNvPicPr>
          <p:nvPr/>
        </p:nvPicPr>
        <p:blipFill rotWithShape="1">
          <a:blip r:embed="rId4"/>
          <a:srcRect t="26364" r="426" b="455"/>
          <a:stretch/>
        </p:blipFill>
        <p:spPr>
          <a:xfrm>
            <a:off x="6364582" y="250650"/>
            <a:ext cx="1730028" cy="1512616"/>
          </a:xfrm>
          <a:prstGeom prst="rect">
            <a:avLst/>
          </a:prstGeom>
        </p:spPr>
      </p:pic>
      <p:pic>
        <p:nvPicPr>
          <p:cNvPr id="7" name="Picture 7">
            <a:extLst>
              <a:ext uri="{FF2B5EF4-FFF2-40B4-BE49-F238E27FC236}">
                <a16:creationId xmlns="" xmlns:a16="http://schemas.microsoft.com/office/drawing/2014/main" id="{BEF341D1-E08F-C12D-C6FD-448A2B34CEDE}"/>
              </a:ext>
            </a:extLst>
          </p:cNvPr>
          <p:cNvPicPr>
            <a:picLocks noChangeAspect="1"/>
          </p:cNvPicPr>
          <p:nvPr/>
        </p:nvPicPr>
        <p:blipFill>
          <a:blip r:embed="rId5"/>
          <a:stretch>
            <a:fillRect/>
          </a:stretch>
        </p:blipFill>
        <p:spPr>
          <a:xfrm>
            <a:off x="4202289" y="122843"/>
            <a:ext cx="1721005" cy="1721005"/>
          </a:xfrm>
          <a:prstGeom prst="rect">
            <a:avLst/>
          </a:prstGeom>
        </p:spPr>
      </p:pic>
      <p:pic>
        <p:nvPicPr>
          <p:cNvPr id="8" name="Picture 8" descr="A picture containing text, clock&#10;&#10;Description automatically generated">
            <a:extLst>
              <a:ext uri="{FF2B5EF4-FFF2-40B4-BE49-F238E27FC236}">
                <a16:creationId xmlns="" xmlns:a16="http://schemas.microsoft.com/office/drawing/2014/main" id="{9E99A325-5440-B9D6-B22A-537311CBBCEC}"/>
              </a:ext>
            </a:extLst>
          </p:cNvPr>
          <p:cNvPicPr>
            <a:picLocks noChangeAspect="1"/>
          </p:cNvPicPr>
          <p:nvPr/>
        </p:nvPicPr>
        <p:blipFill>
          <a:blip r:embed="rId6"/>
          <a:stretch>
            <a:fillRect/>
          </a:stretch>
        </p:blipFill>
        <p:spPr>
          <a:xfrm>
            <a:off x="9249363" y="86837"/>
            <a:ext cx="2743200" cy="1623139"/>
          </a:xfrm>
          <a:prstGeom prst="rect">
            <a:avLst/>
          </a:prstGeom>
        </p:spPr>
      </p:pic>
      <p:pic>
        <p:nvPicPr>
          <p:cNvPr id="9" name="Picture 9" descr="Diagram&#10;&#10;Description automatically generated">
            <a:extLst>
              <a:ext uri="{FF2B5EF4-FFF2-40B4-BE49-F238E27FC236}">
                <a16:creationId xmlns="" xmlns:a16="http://schemas.microsoft.com/office/drawing/2014/main" id="{F4B6F206-63D0-C33D-C48B-DBF2B1FF3BDC}"/>
              </a:ext>
            </a:extLst>
          </p:cNvPr>
          <p:cNvPicPr>
            <a:picLocks noChangeAspect="1"/>
          </p:cNvPicPr>
          <p:nvPr/>
        </p:nvPicPr>
        <p:blipFill>
          <a:blip r:embed="rId7"/>
          <a:stretch>
            <a:fillRect/>
          </a:stretch>
        </p:blipFill>
        <p:spPr>
          <a:xfrm>
            <a:off x="293511" y="1718733"/>
            <a:ext cx="2075275" cy="2075275"/>
          </a:xfrm>
          <a:prstGeom prst="rect">
            <a:avLst/>
          </a:prstGeom>
        </p:spPr>
      </p:pic>
      <p:sp>
        <p:nvSpPr>
          <p:cNvPr id="10" name="TextBox 9">
            <a:extLst>
              <a:ext uri="{FF2B5EF4-FFF2-40B4-BE49-F238E27FC236}">
                <a16:creationId xmlns="" xmlns:a16="http://schemas.microsoft.com/office/drawing/2014/main" id="{093C525C-A46B-4D33-0B59-582A74C8CE29}"/>
              </a:ext>
            </a:extLst>
          </p:cNvPr>
          <p:cNvSpPr txBox="1"/>
          <p:nvPr/>
        </p:nvSpPr>
        <p:spPr>
          <a:xfrm>
            <a:off x="10357555" y="761999"/>
            <a:ext cx="1956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cuña</a:t>
            </a:r>
            <a:endParaRPr lang="en-US" err="1"/>
          </a:p>
        </p:txBody>
      </p:sp>
      <p:sp>
        <p:nvSpPr>
          <p:cNvPr id="2" name="Rectangle 1">
            <a:extLst>
              <a:ext uri="{FF2B5EF4-FFF2-40B4-BE49-F238E27FC236}">
                <a16:creationId xmlns="" xmlns:a16="http://schemas.microsoft.com/office/drawing/2014/main" id="{AD620112-2086-79BC-7451-72B1C0406463}"/>
              </a:ext>
            </a:extLst>
          </p:cNvPr>
          <p:cNvSpPr/>
          <p:nvPr/>
        </p:nvSpPr>
        <p:spPr>
          <a:xfrm>
            <a:off x="264784" y="1390689"/>
            <a:ext cx="880511" cy="23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cs typeface="Calibri"/>
            </a:endParaRPr>
          </a:p>
        </p:txBody>
      </p:sp>
      <p:sp>
        <p:nvSpPr>
          <p:cNvPr id="3" name="TextBox 1">
            <a:extLst>
              <a:ext uri="{FF2B5EF4-FFF2-40B4-BE49-F238E27FC236}">
                <a16:creationId xmlns="" xmlns:a16="http://schemas.microsoft.com/office/drawing/2014/main" id="{0F7AA50C-66AD-907B-C202-DED22FD3AC4F}"/>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Banda </a:t>
            </a:r>
            <a:endParaRPr lang="en-US"/>
          </a:p>
        </p:txBody>
      </p:sp>
      <p:sp>
        <p:nvSpPr>
          <p:cNvPr id="11" name="Rectangle 10">
            <a:extLst>
              <a:ext uri="{FF2B5EF4-FFF2-40B4-BE49-F238E27FC236}">
                <a16:creationId xmlns="" xmlns:a16="http://schemas.microsoft.com/office/drawing/2014/main" id="{27071C05-F442-18B4-52BD-11183C504ED2}"/>
              </a:ext>
            </a:extLst>
          </p:cNvPr>
          <p:cNvSpPr/>
          <p:nvPr/>
        </p:nvSpPr>
        <p:spPr>
          <a:xfrm>
            <a:off x="4200291" y="1970048"/>
            <a:ext cx="1551878" cy="50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Helice</a:t>
            </a:r>
            <a:endParaRPr lang="en-US">
              <a:solidFill>
                <a:schemeClr val="tx1"/>
              </a:solidFill>
            </a:endParaRPr>
          </a:p>
        </p:txBody>
      </p:sp>
      <p:pic>
        <p:nvPicPr>
          <p:cNvPr id="12" name="Picture 12" descr="A picture containing diagram&#10;&#10;Description automatically generated">
            <a:extLst>
              <a:ext uri="{FF2B5EF4-FFF2-40B4-BE49-F238E27FC236}">
                <a16:creationId xmlns="" xmlns:a16="http://schemas.microsoft.com/office/drawing/2014/main" id="{957A798E-7820-A864-40D3-D373CA3EAD00}"/>
              </a:ext>
            </a:extLst>
          </p:cNvPr>
          <p:cNvPicPr>
            <a:picLocks noChangeAspect="1"/>
          </p:cNvPicPr>
          <p:nvPr/>
        </p:nvPicPr>
        <p:blipFill>
          <a:blip r:embed="rId8"/>
          <a:stretch>
            <a:fillRect/>
          </a:stretch>
        </p:blipFill>
        <p:spPr>
          <a:xfrm>
            <a:off x="293511" y="4003978"/>
            <a:ext cx="1586088" cy="1841599"/>
          </a:xfrm>
          <a:prstGeom prst="rect">
            <a:avLst/>
          </a:prstGeom>
        </p:spPr>
      </p:pic>
      <p:sp>
        <p:nvSpPr>
          <p:cNvPr id="14" name="TextBox 13">
            <a:extLst>
              <a:ext uri="{FF2B5EF4-FFF2-40B4-BE49-F238E27FC236}">
                <a16:creationId xmlns="" xmlns:a16="http://schemas.microsoft.com/office/drawing/2014/main" id="{5A728F90-38EB-EA5B-537B-7F0E5EE883E0}"/>
              </a:ext>
            </a:extLst>
          </p:cNvPr>
          <p:cNvSpPr txBox="1"/>
          <p:nvPr/>
        </p:nvSpPr>
        <p:spPr>
          <a:xfrm>
            <a:off x="385703" y="3490148"/>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Sistema de </a:t>
            </a:r>
            <a:r>
              <a:rPr lang="en-US" err="1">
                <a:cs typeface="Calibri"/>
              </a:rPr>
              <a:t>agujas</a:t>
            </a:r>
            <a:endParaRPr lang="en-US" err="1"/>
          </a:p>
        </p:txBody>
      </p:sp>
      <p:sp>
        <p:nvSpPr>
          <p:cNvPr id="13" name="TextBox 12">
            <a:extLst>
              <a:ext uri="{FF2B5EF4-FFF2-40B4-BE49-F238E27FC236}">
                <a16:creationId xmlns="" xmlns:a16="http://schemas.microsoft.com/office/drawing/2014/main" id="{000C7AE1-4BD0-DDCE-A33C-D5E4DA66CBD9}"/>
              </a:ext>
            </a:extLst>
          </p:cNvPr>
          <p:cNvSpPr txBox="1"/>
          <p:nvPr/>
        </p:nvSpPr>
        <p:spPr>
          <a:xfrm>
            <a:off x="2323630" y="1204147"/>
            <a:ext cx="1335851"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Cadena simple</a:t>
            </a:r>
            <a:endParaRPr lang="en-US">
              <a:ea typeface="Calibri" panose="020F0502020204030204"/>
              <a:cs typeface="Calibri" panose="020F0502020204030204"/>
            </a:endParaRPr>
          </a:p>
        </p:txBody>
      </p:sp>
      <p:pic>
        <p:nvPicPr>
          <p:cNvPr id="15" name="Picture 15" descr="Diagram&#10;&#10;Description automatically generated">
            <a:extLst>
              <a:ext uri="{FF2B5EF4-FFF2-40B4-BE49-F238E27FC236}">
                <a16:creationId xmlns="" xmlns:a16="http://schemas.microsoft.com/office/drawing/2014/main" id="{3CF12742-F0DD-740F-7C6C-13A4214AF0A9}"/>
              </a:ext>
            </a:extLst>
          </p:cNvPr>
          <p:cNvPicPr>
            <a:picLocks noChangeAspect="1"/>
          </p:cNvPicPr>
          <p:nvPr/>
        </p:nvPicPr>
        <p:blipFill>
          <a:blip r:embed="rId9"/>
          <a:stretch>
            <a:fillRect/>
          </a:stretch>
        </p:blipFill>
        <p:spPr>
          <a:xfrm>
            <a:off x="2475571" y="2565232"/>
            <a:ext cx="1906859" cy="1569562"/>
          </a:xfrm>
          <a:prstGeom prst="rect">
            <a:avLst/>
          </a:prstGeom>
        </p:spPr>
      </p:pic>
      <p:pic>
        <p:nvPicPr>
          <p:cNvPr id="16" name="Picture 15" descr="Diagram&#10;&#10;Description automatically generated">
            <a:extLst>
              <a:ext uri="{FF2B5EF4-FFF2-40B4-BE49-F238E27FC236}">
                <a16:creationId xmlns="" xmlns:a16="http://schemas.microsoft.com/office/drawing/2014/main" id="{F17DB90A-71B1-00AF-7B86-AB3BB37184E4}"/>
              </a:ext>
            </a:extLst>
          </p:cNvPr>
          <p:cNvPicPr>
            <a:picLocks noChangeAspect="1"/>
          </p:cNvPicPr>
          <p:nvPr/>
        </p:nvPicPr>
        <p:blipFill>
          <a:blip r:embed="rId10"/>
          <a:stretch>
            <a:fillRect/>
          </a:stretch>
        </p:blipFill>
        <p:spPr>
          <a:xfrm>
            <a:off x="9202326" y="5743183"/>
            <a:ext cx="2743200" cy="884375"/>
          </a:xfrm>
          <a:prstGeom prst="rect">
            <a:avLst/>
          </a:prstGeom>
        </p:spPr>
      </p:pic>
      <p:sp>
        <p:nvSpPr>
          <p:cNvPr id="17" name="TextBox 16">
            <a:extLst>
              <a:ext uri="{FF2B5EF4-FFF2-40B4-BE49-F238E27FC236}">
                <a16:creationId xmlns="" xmlns:a16="http://schemas.microsoft.com/office/drawing/2014/main" id="{6949FFD7-426A-9046-57A0-132D66767AE6}"/>
              </a:ext>
            </a:extLst>
          </p:cNvPr>
          <p:cNvSpPr txBox="1"/>
          <p:nvPr/>
        </p:nvSpPr>
        <p:spPr>
          <a:xfrm>
            <a:off x="9567333" y="5475110"/>
            <a:ext cx="225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Cuerda</a:t>
            </a:r>
            <a:r>
              <a:rPr lang="en-US">
                <a:cs typeface="Calibri"/>
              </a:rPr>
              <a:t> para escalar </a:t>
            </a:r>
            <a:endParaRPr lang="en-US"/>
          </a:p>
        </p:txBody>
      </p:sp>
      <p:sp>
        <p:nvSpPr>
          <p:cNvPr id="18" name="TextBox 17">
            <a:extLst>
              <a:ext uri="{FF2B5EF4-FFF2-40B4-BE49-F238E27FC236}">
                <a16:creationId xmlns="" xmlns:a16="http://schemas.microsoft.com/office/drawing/2014/main" id="{BA933257-F9A7-14BE-BB6A-F736D9DF63B0}"/>
              </a:ext>
            </a:extLst>
          </p:cNvPr>
          <p:cNvSpPr txBox="1"/>
          <p:nvPr/>
        </p:nvSpPr>
        <p:spPr>
          <a:xfrm>
            <a:off x="2843561" y="2564780"/>
            <a:ext cx="13846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Tejido</a:t>
            </a:r>
            <a:r>
              <a:rPr lang="en-US" sz="1400">
                <a:cs typeface="Calibri"/>
              </a:rPr>
              <a:t> de punto</a:t>
            </a:r>
            <a:endParaRPr lang="en-US" sz="1400"/>
          </a:p>
        </p:txBody>
      </p:sp>
      <p:pic>
        <p:nvPicPr>
          <p:cNvPr id="19" name="Picture 19" descr="Diagram&#10;&#10;Description automatically generated">
            <a:extLst>
              <a:ext uri="{FF2B5EF4-FFF2-40B4-BE49-F238E27FC236}">
                <a16:creationId xmlns="" xmlns:a16="http://schemas.microsoft.com/office/drawing/2014/main" id="{9B5760E5-BBF6-9730-723C-C89AA39AE3C3}"/>
              </a:ext>
            </a:extLst>
          </p:cNvPr>
          <p:cNvPicPr>
            <a:picLocks noChangeAspect="1"/>
          </p:cNvPicPr>
          <p:nvPr/>
        </p:nvPicPr>
        <p:blipFill>
          <a:blip r:embed="rId11"/>
          <a:stretch>
            <a:fillRect/>
          </a:stretch>
        </p:blipFill>
        <p:spPr>
          <a:xfrm>
            <a:off x="2030819" y="4131527"/>
            <a:ext cx="2743200" cy="1341690"/>
          </a:xfrm>
          <a:prstGeom prst="rect">
            <a:avLst/>
          </a:prstGeom>
        </p:spPr>
      </p:pic>
      <p:pic>
        <p:nvPicPr>
          <p:cNvPr id="20" name="Picture 20" descr="A picture containing basket, container&#10;&#10;Description automatically generated">
            <a:extLst>
              <a:ext uri="{FF2B5EF4-FFF2-40B4-BE49-F238E27FC236}">
                <a16:creationId xmlns="" xmlns:a16="http://schemas.microsoft.com/office/drawing/2014/main" id="{255FC303-EE8F-4D40-67C2-6D2EC5D2CD1D}"/>
              </a:ext>
            </a:extLst>
          </p:cNvPr>
          <p:cNvPicPr>
            <a:picLocks noChangeAspect="1"/>
          </p:cNvPicPr>
          <p:nvPr/>
        </p:nvPicPr>
        <p:blipFill>
          <a:blip r:embed="rId12"/>
          <a:stretch>
            <a:fillRect/>
          </a:stretch>
        </p:blipFill>
        <p:spPr>
          <a:xfrm>
            <a:off x="4938241" y="2706923"/>
            <a:ext cx="1798109" cy="1444155"/>
          </a:xfrm>
          <a:prstGeom prst="rect">
            <a:avLst/>
          </a:prstGeom>
        </p:spPr>
      </p:pic>
      <p:pic>
        <p:nvPicPr>
          <p:cNvPr id="26" name="Picture 26" descr="Logo&#10;&#10;Description automatically generated">
            <a:extLst>
              <a:ext uri="{FF2B5EF4-FFF2-40B4-BE49-F238E27FC236}">
                <a16:creationId xmlns="" xmlns:a16="http://schemas.microsoft.com/office/drawing/2014/main" id="{72A69A06-FA3D-7AFC-BA28-E1B2C11D83D1}"/>
              </a:ext>
            </a:extLst>
          </p:cNvPr>
          <p:cNvPicPr>
            <a:picLocks noChangeAspect="1"/>
          </p:cNvPicPr>
          <p:nvPr/>
        </p:nvPicPr>
        <p:blipFill>
          <a:blip r:embed="rId13"/>
          <a:stretch>
            <a:fillRect/>
          </a:stretch>
        </p:blipFill>
        <p:spPr>
          <a:xfrm>
            <a:off x="4966291" y="4241615"/>
            <a:ext cx="1905000" cy="1724025"/>
          </a:xfrm>
          <a:prstGeom prst="rect">
            <a:avLst/>
          </a:prstGeom>
        </p:spPr>
      </p:pic>
      <p:pic>
        <p:nvPicPr>
          <p:cNvPr id="27" name="Picture 27" descr="A picture containing cloth, thread&#10;&#10;Description automatically generated">
            <a:extLst>
              <a:ext uri="{FF2B5EF4-FFF2-40B4-BE49-F238E27FC236}">
                <a16:creationId xmlns="" xmlns:a16="http://schemas.microsoft.com/office/drawing/2014/main" id="{26B5ABCA-7298-78DC-9596-C2B388799EFE}"/>
              </a:ext>
            </a:extLst>
          </p:cNvPr>
          <p:cNvPicPr>
            <a:picLocks noChangeAspect="1"/>
          </p:cNvPicPr>
          <p:nvPr/>
        </p:nvPicPr>
        <p:blipFill>
          <a:blip r:embed="rId14"/>
          <a:stretch>
            <a:fillRect/>
          </a:stretch>
        </p:blipFill>
        <p:spPr>
          <a:xfrm>
            <a:off x="387585" y="5656188"/>
            <a:ext cx="1680164" cy="1095996"/>
          </a:xfrm>
          <a:prstGeom prst="rect">
            <a:avLst/>
          </a:prstGeom>
        </p:spPr>
      </p:pic>
      <p:pic>
        <p:nvPicPr>
          <p:cNvPr id="29" name="Picture 28">
            <a:extLst>
              <a:ext uri="{FF2B5EF4-FFF2-40B4-BE49-F238E27FC236}">
                <a16:creationId xmlns="" xmlns:a16="http://schemas.microsoft.com/office/drawing/2014/main" id="{04095DBB-2708-83CB-8292-C257C87E9796}"/>
              </a:ext>
            </a:extLst>
          </p:cNvPr>
          <p:cNvPicPr>
            <a:picLocks noChangeAspect="1"/>
          </p:cNvPicPr>
          <p:nvPr/>
        </p:nvPicPr>
        <p:blipFill>
          <a:blip r:embed="rId15"/>
          <a:stretch>
            <a:fillRect/>
          </a:stretch>
        </p:blipFill>
        <p:spPr>
          <a:xfrm>
            <a:off x="2362317" y="5571893"/>
            <a:ext cx="1631563" cy="1215483"/>
          </a:xfrm>
          <a:prstGeom prst="rect">
            <a:avLst/>
          </a:prstGeom>
        </p:spPr>
      </p:pic>
      <p:sp>
        <p:nvSpPr>
          <p:cNvPr id="30" name="TextBox 29">
            <a:extLst>
              <a:ext uri="{FF2B5EF4-FFF2-40B4-BE49-F238E27FC236}">
                <a16:creationId xmlns="" xmlns:a16="http://schemas.microsoft.com/office/drawing/2014/main" id="{678EC66F-39BB-9B66-5091-4BDC749E88E3}"/>
              </a:ext>
            </a:extLst>
          </p:cNvPr>
          <p:cNvSpPr txBox="1"/>
          <p:nvPr/>
        </p:nvSpPr>
        <p:spPr>
          <a:xfrm>
            <a:off x="291629" y="6453481"/>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Mecate para tender</a:t>
            </a:r>
            <a:endParaRPr lang="en-US"/>
          </a:p>
        </p:txBody>
      </p:sp>
      <p:sp>
        <p:nvSpPr>
          <p:cNvPr id="35" name="TextBox 33" descr="A picture containing text&#10;&#10;Description automatically generated">
            <a:extLst>
              <a:ext uri="{FF2B5EF4-FFF2-40B4-BE49-F238E27FC236}">
                <a16:creationId xmlns="" xmlns:a16="http://schemas.microsoft.com/office/drawing/2014/main" id="{F42BB07B-43B1-1F83-61D1-0FABC580AF09}"/>
              </a:ext>
            </a:extLst>
          </p:cNvPr>
          <p:cNvSpPr txBox="1"/>
          <p:nvPr/>
        </p:nvSpPr>
        <p:spPr>
          <a:xfrm>
            <a:off x="5185562" y="5877471"/>
            <a:ext cx="21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Bomba de </a:t>
            </a:r>
            <a:r>
              <a:rPr lang="en-US" err="1">
                <a:cs typeface="Calibri"/>
              </a:rPr>
              <a:t>aceite</a:t>
            </a:r>
            <a:r>
              <a:rPr lang="en-US">
                <a:cs typeface="Calibri"/>
              </a:rPr>
              <a:t> de </a:t>
            </a:r>
            <a:r>
              <a:rPr lang="en-US" err="1">
                <a:cs typeface="Calibri"/>
              </a:rPr>
              <a:t>engranes</a:t>
            </a:r>
          </a:p>
        </p:txBody>
      </p:sp>
      <p:pic>
        <p:nvPicPr>
          <p:cNvPr id="37" name="Picture 37">
            <a:extLst>
              <a:ext uri="{FF2B5EF4-FFF2-40B4-BE49-F238E27FC236}">
                <a16:creationId xmlns="" xmlns:a16="http://schemas.microsoft.com/office/drawing/2014/main" id="{CF4F1F22-741B-CFF2-1CA7-A99DEC0CAE49}"/>
              </a:ext>
            </a:extLst>
          </p:cNvPr>
          <p:cNvPicPr>
            <a:picLocks noChangeAspect="1"/>
          </p:cNvPicPr>
          <p:nvPr/>
        </p:nvPicPr>
        <p:blipFill>
          <a:blip r:embed="rId16"/>
          <a:stretch>
            <a:fillRect/>
          </a:stretch>
        </p:blipFill>
        <p:spPr>
          <a:xfrm>
            <a:off x="7225709" y="4191000"/>
            <a:ext cx="1905000" cy="1524000"/>
          </a:xfrm>
          <a:prstGeom prst="rect">
            <a:avLst/>
          </a:prstGeom>
        </p:spPr>
      </p:pic>
      <p:sp>
        <p:nvSpPr>
          <p:cNvPr id="38" name="TextBox 37">
            <a:extLst>
              <a:ext uri="{FF2B5EF4-FFF2-40B4-BE49-F238E27FC236}">
                <a16:creationId xmlns="" xmlns:a16="http://schemas.microsoft.com/office/drawing/2014/main" id="{C123B7A8-0D57-F6DB-2D9A-1C8BD47452B2}"/>
              </a:ext>
            </a:extLst>
          </p:cNvPr>
          <p:cNvSpPr txBox="1"/>
          <p:nvPr/>
        </p:nvSpPr>
        <p:spPr>
          <a:xfrm>
            <a:off x="6096000" y="2370666"/>
            <a:ext cx="1429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Manguera</a:t>
            </a:r>
            <a:r>
              <a:rPr lang="en-US">
                <a:cs typeface="Calibri"/>
              </a:rPr>
              <a:t> de fireman</a:t>
            </a:r>
          </a:p>
        </p:txBody>
      </p:sp>
      <p:sp>
        <p:nvSpPr>
          <p:cNvPr id="21" name="TextBox 20">
            <a:extLst>
              <a:ext uri="{FF2B5EF4-FFF2-40B4-BE49-F238E27FC236}">
                <a16:creationId xmlns="" xmlns:a16="http://schemas.microsoft.com/office/drawing/2014/main" id="{53E767EF-D4FA-9683-A35D-47A8BD24BA8D}"/>
              </a:ext>
            </a:extLst>
          </p:cNvPr>
          <p:cNvSpPr txBox="1"/>
          <p:nvPr/>
        </p:nvSpPr>
        <p:spPr>
          <a:xfrm>
            <a:off x="7566835" y="5714998"/>
            <a:ext cx="1320210" cy="36933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ALGODON</a:t>
            </a:r>
          </a:p>
        </p:txBody>
      </p:sp>
      <p:pic>
        <p:nvPicPr>
          <p:cNvPr id="22" name="Picture 22" descr="A picture containing text&#10;&#10;Description automatically generated">
            <a:extLst>
              <a:ext uri="{FF2B5EF4-FFF2-40B4-BE49-F238E27FC236}">
                <a16:creationId xmlns="" xmlns:a16="http://schemas.microsoft.com/office/drawing/2014/main" id="{7E7EDB80-279A-884F-F2D9-3218A98C4012}"/>
              </a:ext>
            </a:extLst>
          </p:cNvPr>
          <p:cNvPicPr>
            <a:picLocks noChangeAspect="1"/>
          </p:cNvPicPr>
          <p:nvPr/>
        </p:nvPicPr>
        <p:blipFill rotWithShape="1">
          <a:blip r:embed="rId17"/>
          <a:srcRect l="11145" r="2712" b="16742"/>
          <a:stretch/>
        </p:blipFill>
        <p:spPr>
          <a:xfrm>
            <a:off x="9304567" y="2223739"/>
            <a:ext cx="2363073" cy="1712951"/>
          </a:xfrm>
          <a:prstGeom prst="rect">
            <a:avLst/>
          </a:prstGeom>
        </p:spPr>
      </p:pic>
      <p:pic>
        <p:nvPicPr>
          <p:cNvPr id="25" name="Picture 30">
            <a:extLst>
              <a:ext uri="{FF2B5EF4-FFF2-40B4-BE49-F238E27FC236}">
                <a16:creationId xmlns="" xmlns:a16="http://schemas.microsoft.com/office/drawing/2014/main" id="{E9ADAE8C-0C66-63E8-D2AC-BA7615083ED3}"/>
              </a:ext>
            </a:extLst>
          </p:cNvPr>
          <p:cNvPicPr>
            <a:picLocks noChangeAspect="1"/>
          </p:cNvPicPr>
          <p:nvPr/>
        </p:nvPicPr>
        <p:blipFill>
          <a:blip r:embed="rId18"/>
          <a:stretch>
            <a:fillRect/>
          </a:stretch>
        </p:blipFill>
        <p:spPr>
          <a:xfrm>
            <a:off x="7576250" y="2366298"/>
            <a:ext cx="1292521" cy="1292521"/>
          </a:xfrm>
          <a:prstGeom prst="rect">
            <a:avLst/>
          </a:prstGeom>
        </p:spPr>
      </p:pic>
      <p:sp>
        <p:nvSpPr>
          <p:cNvPr id="31" name="TextBox 30">
            <a:extLst>
              <a:ext uri="{FF2B5EF4-FFF2-40B4-BE49-F238E27FC236}">
                <a16:creationId xmlns="" xmlns:a16="http://schemas.microsoft.com/office/drawing/2014/main" id="{6952DF3B-8E9B-9DA8-24FF-62B343D7A483}"/>
              </a:ext>
            </a:extLst>
          </p:cNvPr>
          <p:cNvSpPr txBox="1"/>
          <p:nvPr/>
        </p:nvSpPr>
        <p:spPr>
          <a:xfrm>
            <a:off x="7522534" y="3429000"/>
            <a:ext cx="1523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TE DE ACERO</a:t>
            </a:r>
            <a:endParaRPr lang="en-US"/>
          </a:p>
        </p:txBody>
      </p:sp>
      <p:sp>
        <p:nvSpPr>
          <p:cNvPr id="24" name="Slide Number Placeholder 23">
            <a:extLst>
              <a:ext uri="{FF2B5EF4-FFF2-40B4-BE49-F238E27FC236}">
                <a16:creationId xmlns="" xmlns:a16="http://schemas.microsoft.com/office/drawing/2014/main" id="{6FA33521-A197-7ED8-7C0E-5D07E9CB0A3E}"/>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23" name="Footer Placeholder 22">
            <a:extLst>
              <a:ext uri="{FF2B5EF4-FFF2-40B4-BE49-F238E27FC236}">
                <a16:creationId xmlns="" xmlns:a16="http://schemas.microsoft.com/office/drawing/2014/main" id="{E7540665-6778-A3B0-EE37-D0C2ACE780FE}"/>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1579527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800</Words>
  <Application>Microsoft Office PowerPoint</Application>
  <PresentationFormat>Panorámica</PresentationFormat>
  <Paragraphs>242</Paragraphs>
  <Slides>37</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37</vt:i4>
      </vt:variant>
    </vt:vector>
  </HeadingPairs>
  <TitlesOfParts>
    <vt:vector size="43" baseType="lpstr">
      <vt:lpstr>Arial</vt:lpstr>
      <vt:lpstr>Calibri</vt:lpstr>
      <vt:lpstr>Calibri Light</vt:lpstr>
      <vt:lpstr>MyriadWebProRegular</vt:lpstr>
      <vt:lpstr>office theme</vt:lpstr>
      <vt:lpstr>office theme</vt:lpstr>
      <vt:lpstr>Diseño de mecanismos por computadora. </vt:lpstr>
      <vt:lpstr>Presentación de PowerPoint</vt:lpstr>
      <vt:lpstr>Propuesta </vt:lpstr>
      <vt:lpstr>Trabajo colaborativo</vt:lpstr>
      <vt:lpstr>¿Qué esperan de la materia?</vt:lpstr>
      <vt:lpstr>Presentación de PowerPoint</vt:lpstr>
      <vt:lpstr>Lista de mecanismos</vt:lpstr>
      <vt:lpstr>Presentación de PowerPoint</vt:lpstr>
      <vt:lpstr>Presentación de PowerPoint</vt:lpstr>
      <vt:lpstr>Presentación de PowerPoint</vt:lpstr>
      <vt:lpstr>Manual de diseño (formulas)</vt:lpstr>
      <vt:lpstr>¿Qué es Git? </vt:lpstr>
      <vt:lpstr>¿Qué hace Git?</vt:lpstr>
      <vt:lpstr>Trabajar con Git </vt:lpstr>
      <vt:lpstr>¿Por qué Git? </vt:lpstr>
      <vt:lpstr>Presentación de PowerPoint</vt:lpstr>
      <vt:lpstr>Github</vt:lpstr>
      <vt:lpstr>Presentación de PowerPoint</vt:lpstr>
      <vt:lpstr>Ir a github</vt:lpstr>
      <vt:lpstr>Appendix | Choose a License</vt:lpstr>
      <vt:lpstr>Presentación de PowerPoint</vt:lpstr>
      <vt:lpstr>AutoCad</vt:lpstr>
      <vt:lpstr> Tejido plano y tejido de punto 2D</vt:lpstr>
      <vt:lpstr>Presentación de PowerPoint</vt:lpstr>
      <vt:lpstr>Presentación de PowerPoint</vt:lpstr>
      <vt:lpstr>Presentación de PowerPoint</vt:lpstr>
      <vt:lpstr>https://upcommons.upc.edu/bitstream/handle/2099/5463/Article04.pdf?sequence=1&amp;isAllowed=y </vt:lpstr>
      <vt:lpstr>Presentación de PowerPoint</vt:lpstr>
      <vt:lpstr>Presentación de PowerPoint</vt:lpstr>
      <vt:lpstr>Presentación de PowerPoint</vt:lpstr>
      <vt:lpstr>Presentación de PowerPoint</vt:lpstr>
      <vt:lpstr>Dibujar 10 cm 10 cm de tela</vt:lpstr>
      <vt:lpstr>Presentación de PowerPoint</vt:lpstr>
      <vt:lpstr>Presentación de PowerPoint</vt:lpstr>
      <vt:lpstr>Presentación de PowerPoint</vt:lpstr>
      <vt:lpstr>Presentación de PowerPoint</vt:lpstr>
      <vt:lpstr>PATRON DE PLAYERA DE HOMBRE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Martin RG</cp:lastModifiedBy>
  <cp:revision>27</cp:revision>
  <dcterms:created xsi:type="dcterms:W3CDTF">2023-01-13T17:09:07Z</dcterms:created>
  <dcterms:modified xsi:type="dcterms:W3CDTF">2023-03-04T04:19:53Z</dcterms:modified>
</cp:coreProperties>
</file>